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9"/>
  </p:notesMasterIdLst>
  <p:sldIdLst>
    <p:sldId id="297" r:id="rId2"/>
    <p:sldId id="257" r:id="rId3"/>
    <p:sldId id="258" r:id="rId4"/>
    <p:sldId id="259" r:id="rId5"/>
    <p:sldId id="263" r:id="rId6"/>
    <p:sldId id="262" r:id="rId7"/>
    <p:sldId id="260" r:id="rId8"/>
    <p:sldId id="266" r:id="rId9"/>
    <p:sldId id="283" r:id="rId10"/>
    <p:sldId id="294" r:id="rId11"/>
    <p:sldId id="267" r:id="rId12"/>
    <p:sldId id="295" r:id="rId13"/>
    <p:sldId id="302" r:id="rId14"/>
    <p:sldId id="303" r:id="rId15"/>
    <p:sldId id="304" r:id="rId16"/>
    <p:sldId id="305" r:id="rId17"/>
    <p:sldId id="306" r:id="rId18"/>
    <p:sldId id="307" r:id="rId19"/>
    <p:sldId id="287" r:id="rId20"/>
    <p:sldId id="284" r:id="rId21"/>
    <p:sldId id="286" r:id="rId22"/>
    <p:sldId id="289" r:id="rId23"/>
    <p:sldId id="290" r:id="rId24"/>
    <p:sldId id="291" r:id="rId25"/>
    <p:sldId id="316" r:id="rId26"/>
    <p:sldId id="317" r:id="rId27"/>
    <p:sldId id="318" r:id="rId28"/>
    <p:sldId id="319" r:id="rId29"/>
    <p:sldId id="320" r:id="rId30"/>
    <p:sldId id="321" r:id="rId31"/>
    <p:sldId id="322" r:id="rId32"/>
    <p:sldId id="323" r:id="rId33"/>
    <p:sldId id="265" r:id="rId34"/>
    <p:sldId id="268" r:id="rId35"/>
    <p:sldId id="269" r:id="rId36"/>
    <p:sldId id="324" r:id="rId37"/>
    <p:sldId id="325" r:id="rId38"/>
    <p:sldId id="326" r:id="rId39"/>
    <p:sldId id="327" r:id="rId40"/>
    <p:sldId id="328" r:id="rId41"/>
    <p:sldId id="329" r:id="rId42"/>
    <p:sldId id="330" r:id="rId43"/>
    <p:sldId id="331" r:id="rId44"/>
    <p:sldId id="333" r:id="rId45"/>
    <p:sldId id="334" r:id="rId46"/>
    <p:sldId id="300" r:id="rId47"/>
    <p:sldId id="298" r:id="rId48"/>
  </p:sldIdLst>
  <p:sldSz cx="9144000" cy="6858000" type="screen4x3"/>
  <p:notesSz cx="6858000" cy="9144000"/>
  <p:custShowLst>
    <p:custShow name="Custom Show 1" id="0">
      <p:sldLst>
        <p:sld r:id="rId46"/>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18" autoAdjust="0"/>
    <p:restoredTop sz="94680" autoAdjust="0"/>
  </p:normalViewPr>
  <p:slideViewPr>
    <p:cSldViewPr>
      <p:cViewPr varScale="1">
        <p:scale>
          <a:sx n="83" d="100"/>
          <a:sy n="83" d="100"/>
        </p:scale>
        <p:origin x="-1426" y="-77"/>
      </p:cViewPr>
      <p:guideLst>
        <p:guide orient="horz" pos="2160"/>
        <p:guide pos="2880"/>
      </p:guideLst>
    </p:cSldViewPr>
  </p:slideViewPr>
  <p:outlineViewPr>
    <p:cViewPr>
      <p:scale>
        <a:sx n="33" d="100"/>
        <a:sy n="33" d="100"/>
      </p:scale>
      <p:origin x="0" y="38491"/>
    </p:cViewPr>
  </p:outlin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887CD3-7BFF-40AA-85A4-C93BE06EE0B0}" type="datetimeFigureOut">
              <a:rPr lang="en-US" smtClean="0"/>
              <a:pPr/>
              <a:t>10/29/2020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CC38E0-FEFC-44F9-A0D1-6AD26CB6A94B}" type="slidenum">
              <a:rPr lang="en-US" smtClean="0"/>
              <a:pPr/>
              <a:t>‹#›</a:t>
            </a:fld>
            <a:endParaRPr lang="en-US"/>
          </a:p>
        </p:txBody>
      </p:sp>
    </p:spTree>
    <p:extLst>
      <p:ext uri="{BB962C8B-B14F-4D97-AF65-F5344CB8AC3E}">
        <p14:creationId xmlns="" xmlns:p14="http://schemas.microsoft.com/office/powerpoint/2010/main" val="25907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4CC38E0-FEFC-44F9-A0D1-6AD26CB6A94B}" type="slidenum">
              <a:rPr lang="en-US" smtClean="0"/>
              <a:pPr/>
              <a:t>10</a:t>
            </a:fld>
            <a:endParaRPr lang="en-US"/>
          </a:p>
        </p:txBody>
      </p:sp>
    </p:spTree>
    <p:extLst>
      <p:ext uri="{BB962C8B-B14F-4D97-AF65-F5344CB8AC3E}">
        <p14:creationId xmlns="" xmlns:p14="http://schemas.microsoft.com/office/powerpoint/2010/main" val="260194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38E0-FEFC-44F9-A0D1-6AD26CB6A94B}" type="slidenum">
              <a:rPr lang="en-US" smtClean="0"/>
              <a:pPr/>
              <a:t>17</a:t>
            </a:fld>
            <a:endParaRPr lang="en-US"/>
          </a:p>
        </p:txBody>
      </p:sp>
    </p:spTree>
    <p:extLst>
      <p:ext uri="{BB962C8B-B14F-4D97-AF65-F5344CB8AC3E}">
        <p14:creationId xmlns="" xmlns:p14="http://schemas.microsoft.com/office/powerpoint/2010/main" val="2825465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38E0-FEFC-44F9-A0D1-6AD26CB6A94B}" type="slidenum">
              <a:rPr lang="en-US" smtClean="0"/>
              <a:pPr/>
              <a:t>21</a:t>
            </a:fld>
            <a:endParaRPr lang="en-US"/>
          </a:p>
        </p:txBody>
      </p:sp>
    </p:spTree>
    <p:extLst>
      <p:ext uri="{BB962C8B-B14F-4D97-AF65-F5344CB8AC3E}">
        <p14:creationId xmlns="" xmlns:p14="http://schemas.microsoft.com/office/powerpoint/2010/main" val="250992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38E0-FEFC-44F9-A0D1-6AD26CB6A94B}" type="slidenum">
              <a:rPr lang="en-US" smtClean="0"/>
              <a:pPr/>
              <a:t>23</a:t>
            </a:fld>
            <a:endParaRPr lang="en-US"/>
          </a:p>
        </p:txBody>
      </p:sp>
    </p:spTree>
    <p:extLst>
      <p:ext uri="{BB962C8B-B14F-4D97-AF65-F5344CB8AC3E}">
        <p14:creationId xmlns="" xmlns:p14="http://schemas.microsoft.com/office/powerpoint/2010/main" val="3154299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CC38E0-FEFC-44F9-A0D1-6AD26CB6A94B}" type="slidenum">
              <a:rPr lang="en-US" smtClean="0"/>
              <a:pPr/>
              <a:t>26</a:t>
            </a:fld>
            <a:endParaRPr lang="en-US"/>
          </a:p>
        </p:txBody>
      </p:sp>
    </p:spTree>
    <p:extLst>
      <p:ext uri="{BB962C8B-B14F-4D97-AF65-F5344CB8AC3E}">
        <p14:creationId xmlns="" xmlns:p14="http://schemas.microsoft.com/office/powerpoint/2010/main" val="2694806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5195ED2F-EFF5-4FB8-82FE-287AEDAA06A4}" type="datetimeFigureOut">
              <a:rPr lang="en-US" smtClean="0"/>
              <a:pPr/>
              <a:t>10/29/2020</a:t>
            </a:fld>
            <a:endParaRPr lang="en-US"/>
          </a:p>
        </p:txBody>
      </p:sp>
      <p:sp>
        <p:nvSpPr>
          <p:cNvPr id="5" name="Footer Placeholder 4"/>
          <p:cNvSpPr>
            <a:spLocks noGrp="1"/>
          </p:cNvSpPr>
          <p:nvPr>
            <p:ph type="ftr" sz="quarter" idx="11"/>
          </p:nvPr>
        </p:nvSpPr>
        <p:spPr>
          <a:xfrm>
            <a:off x="1174044" y="5357592"/>
            <a:ext cx="5034845" cy="365125"/>
          </a:xfrm>
        </p:spPr>
        <p:txBody>
          <a:bodyPr/>
          <a:lstStyle/>
          <a:p>
            <a:endParaRPr lang="en-US"/>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E24D4D25-F909-412E-AC52-0A0B0EB13D8F}"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95ED2F-EFF5-4FB8-82FE-287AEDAA06A4}" type="datetimeFigureOut">
              <a:rPr lang="en-US" smtClean="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4D4D25-F909-412E-AC52-0A0B0EB13D8F}"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95ED2F-EFF5-4FB8-82FE-287AEDAA06A4}" type="datetimeFigureOut">
              <a:rPr lang="en-US" smtClean="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4D4D25-F909-412E-AC52-0A0B0EB13D8F}"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95ED2F-EFF5-4FB8-82FE-287AEDAA06A4}" type="datetimeFigureOut">
              <a:rPr lang="en-US" smtClean="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4D4D25-F909-412E-AC52-0A0B0EB13D8F}"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95ED2F-EFF5-4FB8-82FE-287AEDAA06A4}" type="datetimeFigureOut">
              <a:rPr lang="en-US" smtClean="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4D4D25-F909-412E-AC52-0A0B0EB13D8F}"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5195ED2F-EFF5-4FB8-82FE-287AEDAA06A4}" type="datetimeFigureOut">
              <a:rPr lang="en-US" smtClean="0"/>
              <a:pPr/>
              <a:t>10/29/2020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4D4D25-F909-412E-AC52-0A0B0EB13D8F}" type="slidenum">
              <a:rPr lang="en-US" smtClean="0"/>
              <a:pPr/>
              <a:t>‹#›</a:t>
            </a:fld>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5195ED2F-EFF5-4FB8-82FE-287AEDAA06A4}" type="datetimeFigureOut">
              <a:rPr lang="en-US" smtClean="0"/>
              <a:pPr/>
              <a:t>10/29/2020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4D4D25-F909-412E-AC52-0A0B0EB13D8F}" type="slidenum">
              <a:rPr lang="en-US" smtClean="0"/>
              <a:pPr/>
              <a:t>‹#›</a:t>
            </a:fld>
            <a:endParaRPr lang="en-US"/>
          </a:p>
        </p:txBody>
      </p:sp>
      <p:sp>
        <p:nvSpPr>
          <p:cNvPr id="11" name="Content Placeholder 10"/>
          <p:cNvSpPr>
            <a:spLocks noGrp="1"/>
          </p:cNvSpPr>
          <p:nvPr>
            <p:ph sz="quarter" idx="13"/>
          </p:nvPr>
        </p:nvSpPr>
        <p:spPr>
          <a:xfrm>
            <a:off x="1298448" y="2944368"/>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95ED2F-EFF5-4FB8-82FE-287AEDAA06A4}" type="datetimeFigureOut">
              <a:rPr lang="en-US" smtClean="0"/>
              <a:pPr/>
              <a:t>10/29/2020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4D4D25-F909-412E-AC52-0A0B0EB13D8F}"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95ED2F-EFF5-4FB8-82FE-287AEDAA06A4}" type="datetimeFigureOut">
              <a:rPr lang="en-US" smtClean="0"/>
              <a:pPr/>
              <a:t>10/29/2020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4D4D25-F909-412E-AC52-0A0B0EB13D8F}"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smtClean="0"/>
              <a:t>Click to edit Master title style</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5195ED2F-EFF5-4FB8-82FE-287AEDAA06A4}" type="datetimeFigureOut">
              <a:rPr lang="en-US" smtClean="0"/>
              <a:pPr/>
              <a:t>10/29/2020</a:t>
            </a:fld>
            <a:endParaRPr lang="en-US"/>
          </a:p>
        </p:txBody>
      </p:sp>
      <p:sp>
        <p:nvSpPr>
          <p:cNvPr id="6" name="Footer Placeholder 5"/>
          <p:cNvSpPr>
            <a:spLocks noGrp="1"/>
          </p:cNvSpPr>
          <p:nvPr>
            <p:ph type="ftr" sz="quarter" idx="11"/>
          </p:nvPr>
        </p:nvSpPr>
        <p:spPr>
          <a:xfrm rot="-60000">
            <a:off x="914554" y="5829261"/>
            <a:ext cx="3522607" cy="365125"/>
          </a:xfrm>
        </p:spPr>
        <p:txBody>
          <a:bodyPr/>
          <a:lstStyle/>
          <a:p>
            <a:endParaRPr lang="en-US"/>
          </a:p>
        </p:txBody>
      </p:sp>
      <p:sp>
        <p:nvSpPr>
          <p:cNvPr id="7" name="Slide Number Placeholder 6"/>
          <p:cNvSpPr>
            <a:spLocks noGrp="1"/>
          </p:cNvSpPr>
          <p:nvPr>
            <p:ph type="sldNum" sz="quarter" idx="12"/>
          </p:nvPr>
        </p:nvSpPr>
        <p:spPr>
          <a:xfrm rot="60000">
            <a:off x="7557313" y="5896961"/>
            <a:ext cx="554023" cy="365125"/>
          </a:xfrm>
        </p:spPr>
        <p:txBody>
          <a:bodyPr/>
          <a:lstStyle/>
          <a:p>
            <a:fld id="{E24D4D25-F909-412E-AC52-0A0B0EB13D8F}"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5195ED2F-EFF5-4FB8-82FE-287AEDAA06A4}" type="datetimeFigureOut">
              <a:rPr lang="en-US" smtClean="0"/>
              <a:pPr/>
              <a:t>10/29/2020</a:t>
            </a:fld>
            <a:endParaRPr lang="en-US"/>
          </a:p>
        </p:txBody>
      </p:sp>
      <p:sp>
        <p:nvSpPr>
          <p:cNvPr id="6" name="Footer Placeholder 5"/>
          <p:cNvSpPr>
            <a:spLocks noGrp="1"/>
          </p:cNvSpPr>
          <p:nvPr>
            <p:ph type="ftr" sz="quarter" idx="11"/>
          </p:nvPr>
        </p:nvSpPr>
        <p:spPr>
          <a:xfrm rot="-60000">
            <a:off x="914569" y="5831037"/>
            <a:ext cx="3319043" cy="365125"/>
          </a:xfrm>
        </p:spPr>
        <p:txBody>
          <a:bodyPr/>
          <a:lstStyle/>
          <a:p>
            <a:endParaRPr lang="en-US"/>
          </a:p>
        </p:txBody>
      </p:sp>
      <p:sp>
        <p:nvSpPr>
          <p:cNvPr id="7" name="Slide Number Placeholder 6"/>
          <p:cNvSpPr>
            <a:spLocks noGrp="1"/>
          </p:cNvSpPr>
          <p:nvPr>
            <p:ph type="sldNum" sz="quarter" idx="12"/>
          </p:nvPr>
        </p:nvSpPr>
        <p:spPr>
          <a:xfrm rot="60000">
            <a:off x="7562089" y="5900026"/>
            <a:ext cx="554023" cy="365125"/>
          </a:xfrm>
        </p:spPr>
        <p:txBody>
          <a:bodyPr/>
          <a:lstStyle/>
          <a:p>
            <a:fld id="{E24D4D25-F909-412E-AC52-0A0B0EB13D8F}"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5195ED2F-EFF5-4FB8-82FE-287AEDAA06A4}" type="datetimeFigureOut">
              <a:rPr lang="en-US" smtClean="0"/>
              <a:pPr/>
              <a:t>10/29/2020</a:t>
            </a:fld>
            <a:endParaRPr lang="en-US"/>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n-US"/>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E24D4D25-F909-412E-AC52-0A0B0EB13D8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accountlearning.com/role-significance-elasticity-deman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file:///C:\Users\HP\Desktop\Presentation%20(6).pptx"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5.xml.rels><?xml version="1.0" encoding="UTF-8" standalone="yes"?>
<Relationships xmlns="http://schemas.openxmlformats.org/package/2006/relationships"><Relationship Id="rId3" Type="http://schemas.openxmlformats.org/officeDocument/2006/relationships/oleObject" Target="file:///C:\Users\HP\Desktop\BEFA.Doc.docx"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46.xml.rels><?xml version="1.0" encoding="UTF-8" standalone="yes"?>
<Relationships xmlns="http://schemas.openxmlformats.org/package/2006/relationships"><Relationship Id="rId3" Type="http://schemas.openxmlformats.org/officeDocument/2006/relationships/hyperlink" Target="https://youtu.be/nKvrbOq1OfI" TargetMode="External"/><Relationship Id="rId2" Type="http://schemas.openxmlformats.org/officeDocument/2006/relationships/hyperlink" Target="https://youtu.be/kUPm2tMCbG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1828800"/>
            <a:ext cx="5723468" cy="2528894"/>
          </a:xfrm>
        </p:spPr>
        <p:txBody>
          <a:bodyPr>
            <a:noAutofit/>
          </a:bodyPr>
          <a:lstStyle/>
          <a:p>
            <a:r>
              <a:rPr lang="en-US" sz="5400" b="1" dirty="0" smtClean="0">
                <a:solidFill>
                  <a:srgbClr val="7030A0"/>
                </a:solidFill>
                <a:latin typeface="Algerian" pitchFamily="82" charset="0"/>
              </a:rPr>
              <a:t>LAW OF DEMAND  AND  ITS EXCEPTIONS </a:t>
            </a:r>
            <a:endParaRPr lang="en-US" sz="5400" b="1" dirty="0">
              <a:solidFill>
                <a:srgbClr val="7030A0"/>
              </a:solidFill>
              <a:latin typeface="Algerian" pitchFamily="82" charset="0"/>
            </a:endParaRPr>
          </a:p>
        </p:txBody>
      </p:sp>
    </p:spTree>
    <p:extLst>
      <p:ext uri="{BB962C8B-B14F-4D97-AF65-F5344CB8AC3E}">
        <p14:creationId xmlns="" xmlns:p14="http://schemas.microsoft.com/office/powerpoint/2010/main" val="4010066772"/>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solidFill>
                  <a:srgbClr val="7030A0"/>
                </a:solidFill>
                <a:latin typeface="Algerian" pitchFamily="82" charset="0"/>
              </a:rPr>
              <a:t>INCOME ELASTICITY OF DEMAND</a:t>
            </a:r>
            <a:endParaRPr lang="en-US" b="1" i="1" dirty="0">
              <a:solidFill>
                <a:srgbClr val="7030A0"/>
              </a:solidFill>
              <a:latin typeface="Algerian" pitchFamily="82" charset="0"/>
            </a:endParaRPr>
          </a:p>
        </p:txBody>
      </p:sp>
      <p:sp>
        <p:nvSpPr>
          <p:cNvPr id="3" name="Content Placeholder 2"/>
          <p:cNvSpPr>
            <a:spLocks noGrp="1"/>
          </p:cNvSpPr>
          <p:nvPr>
            <p:ph idx="1"/>
          </p:nvPr>
        </p:nvSpPr>
        <p:spPr/>
        <p:txBody>
          <a:bodyPr>
            <a:normAutofit/>
          </a:bodyPr>
          <a:lstStyle/>
          <a:p>
            <a:r>
              <a:rPr lang="en-US" sz="2000" b="1" i="1" dirty="0">
                <a:solidFill>
                  <a:srgbClr val="0070C0"/>
                </a:solidFill>
                <a:latin typeface="Bell MT" pitchFamily="18" charset="0"/>
              </a:rPr>
              <a:t>The </a:t>
            </a:r>
            <a:r>
              <a:rPr lang="en-US" sz="2000" b="1" i="1" dirty="0" smtClean="0">
                <a:solidFill>
                  <a:srgbClr val="0070C0"/>
                </a:solidFill>
                <a:latin typeface="Bell MT" pitchFamily="18" charset="0"/>
              </a:rPr>
              <a:t>formula </a:t>
            </a:r>
            <a:r>
              <a:rPr lang="en-US" sz="2000" b="1" i="1" dirty="0">
                <a:solidFill>
                  <a:srgbClr val="0070C0"/>
                </a:solidFill>
                <a:latin typeface="Bell MT" pitchFamily="18" charset="0"/>
              </a:rPr>
              <a:t>for calculating income elasticity of demand is the percent change in </a:t>
            </a:r>
            <a:r>
              <a:rPr lang="en-US" sz="2000" b="1" i="1" dirty="0" smtClean="0">
                <a:solidFill>
                  <a:srgbClr val="0070C0"/>
                </a:solidFill>
                <a:latin typeface="Bell MT" pitchFamily="18" charset="0"/>
              </a:rPr>
              <a:t>quantity demanded </a:t>
            </a:r>
            <a:r>
              <a:rPr lang="en-US" sz="2000" b="1" i="1" dirty="0">
                <a:solidFill>
                  <a:srgbClr val="0070C0"/>
                </a:solidFill>
                <a:latin typeface="Bell MT" pitchFamily="18" charset="0"/>
              </a:rPr>
              <a:t>divided by the percent change in income. With income elasticity of demand, </a:t>
            </a:r>
            <a:r>
              <a:rPr lang="en-US" sz="2000" b="1" i="1" dirty="0" smtClean="0">
                <a:solidFill>
                  <a:srgbClr val="0070C0"/>
                </a:solidFill>
                <a:latin typeface="Bell MT" pitchFamily="18" charset="0"/>
              </a:rPr>
              <a:t>you can </a:t>
            </a:r>
            <a:r>
              <a:rPr lang="en-US" sz="2000" b="1" i="1" dirty="0">
                <a:solidFill>
                  <a:srgbClr val="0070C0"/>
                </a:solidFill>
                <a:latin typeface="Bell MT" pitchFamily="18" charset="0"/>
              </a:rPr>
              <a:t>tell if a particular good represents a necessity </a:t>
            </a:r>
            <a:r>
              <a:rPr lang="en-US" sz="2000" b="1" i="1" dirty="0" smtClean="0">
                <a:solidFill>
                  <a:srgbClr val="0070C0"/>
                </a:solidFill>
                <a:latin typeface="Bell MT" pitchFamily="18" charset="0"/>
              </a:rPr>
              <a:t>or  a luxury</a:t>
            </a:r>
            <a:r>
              <a:rPr lang="en-US" sz="2000" b="1" i="1" dirty="0">
                <a:solidFill>
                  <a:srgbClr val="0070C0"/>
                </a:solidFill>
                <a:latin typeface="Bell MT" pitchFamily="18" charset="0"/>
              </a:rPr>
              <a:t>.</a:t>
            </a:r>
          </a:p>
        </p:txBody>
      </p:sp>
      <p:pic>
        <p:nvPicPr>
          <p:cNvPr id="1331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10056" y="4038600"/>
            <a:ext cx="6705600" cy="160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613386205"/>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solidFill>
                  <a:srgbClr val="7030A0"/>
                </a:solidFill>
                <a:latin typeface="Algerian" pitchFamily="82" charset="0"/>
              </a:rPr>
              <a:t>CROSS ELASTICITY OF DEMAND</a:t>
            </a:r>
            <a:endParaRPr lang="en-US" b="1" i="1" dirty="0">
              <a:solidFill>
                <a:srgbClr val="7030A0"/>
              </a:solidFill>
              <a:latin typeface="Algerian" pitchFamily="82" charset="0"/>
            </a:endParaRPr>
          </a:p>
        </p:txBody>
      </p:sp>
      <p:sp>
        <p:nvSpPr>
          <p:cNvPr id="3" name="Content Placeholder 2"/>
          <p:cNvSpPr>
            <a:spLocks noGrp="1"/>
          </p:cNvSpPr>
          <p:nvPr>
            <p:ph idx="1"/>
          </p:nvPr>
        </p:nvSpPr>
        <p:spPr/>
        <p:txBody>
          <a:bodyPr/>
          <a:lstStyle/>
          <a:p>
            <a:r>
              <a:rPr lang="en-US" b="1" i="1" dirty="0">
                <a:solidFill>
                  <a:srgbClr val="002060"/>
                </a:solidFill>
                <a:latin typeface="Bell MT" pitchFamily="18" charset="0"/>
              </a:rPr>
              <a:t>The cross elasticity of demand is an economic concept that measures the responsiveness in </a:t>
            </a:r>
            <a:r>
              <a:rPr lang="en-US" b="1" i="1" dirty="0" smtClean="0">
                <a:solidFill>
                  <a:srgbClr val="002060"/>
                </a:solidFill>
                <a:latin typeface="Bell MT" pitchFamily="18" charset="0"/>
              </a:rPr>
              <a:t>the quantity </a:t>
            </a:r>
            <a:r>
              <a:rPr lang="en-US" b="1" i="1" dirty="0">
                <a:solidFill>
                  <a:srgbClr val="002060"/>
                </a:solidFill>
                <a:latin typeface="Bell MT" pitchFamily="18" charset="0"/>
              </a:rPr>
              <a:t>demanded of one good when the price for another good </a:t>
            </a:r>
            <a:r>
              <a:rPr lang="en-US" b="1" i="1" dirty="0" smtClean="0">
                <a:solidFill>
                  <a:srgbClr val="002060"/>
                </a:solidFill>
                <a:latin typeface="Bell MT" pitchFamily="18" charset="0"/>
              </a:rPr>
              <a:t>changes.</a:t>
            </a:r>
            <a:endParaRPr lang="en-US" b="1" i="1" dirty="0">
              <a:solidFill>
                <a:srgbClr val="002060"/>
              </a:solidFill>
              <a:latin typeface="Bell MT" pitchFamily="18" charset="0"/>
            </a:endParaRPr>
          </a:p>
        </p:txBody>
      </p:sp>
      <p:pic>
        <p:nvPicPr>
          <p:cNvPr id="7170" name="Picture 2" descr="Related imag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7400" y="4267200"/>
            <a:ext cx="4800600" cy="14287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96152336"/>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 OF PRICE ELASTICITY OF DEMAND</a:t>
            </a:r>
            <a:endParaRPr lang="en-US" dirty="0"/>
          </a:p>
        </p:txBody>
      </p:sp>
      <p:sp>
        <p:nvSpPr>
          <p:cNvPr id="3" name="Content Placeholder 2"/>
          <p:cNvSpPr>
            <a:spLocks noGrp="1"/>
          </p:cNvSpPr>
          <p:nvPr>
            <p:ph idx="1"/>
          </p:nvPr>
        </p:nvSpPr>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14400" y="2057401"/>
            <a:ext cx="7162800" cy="40385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54162263"/>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66800"/>
            <a:ext cx="7772400" cy="762000"/>
          </a:xfrm>
        </p:spPr>
        <p:txBody>
          <a:bodyPr>
            <a:normAutofit/>
          </a:bodyPr>
          <a:lstStyle/>
          <a:p>
            <a:r>
              <a:rPr lang="en-US" sz="4000" b="1" i="1" dirty="0" smtClean="0">
                <a:solidFill>
                  <a:srgbClr val="7030A0"/>
                </a:solidFill>
                <a:latin typeface="Algerian" pitchFamily="82" charset="0"/>
              </a:rPr>
              <a:t>Price Elasticity of Demand</a:t>
            </a:r>
            <a:endParaRPr lang="en-US" sz="4000" b="1" i="1" dirty="0">
              <a:solidFill>
                <a:srgbClr val="7030A0"/>
              </a:solidFill>
              <a:latin typeface="Algerian" pitchFamily="82" charset="0"/>
            </a:endParaRPr>
          </a:p>
        </p:txBody>
      </p:sp>
      <p:sp>
        <p:nvSpPr>
          <p:cNvPr id="5" name="Subtitle 4"/>
          <p:cNvSpPr>
            <a:spLocks noGrp="1"/>
          </p:cNvSpPr>
          <p:nvPr>
            <p:ph type="subTitle" idx="1"/>
          </p:nvPr>
        </p:nvSpPr>
        <p:spPr>
          <a:xfrm>
            <a:off x="1219200" y="1828800"/>
            <a:ext cx="6705600" cy="1219200"/>
          </a:xfrm>
        </p:spPr>
        <p:txBody>
          <a:bodyPr>
            <a:normAutofit lnSpcReduction="10000"/>
          </a:bodyPr>
          <a:lstStyle/>
          <a:p>
            <a:r>
              <a:rPr lang="en-US" b="1" i="1" dirty="0" smtClean="0">
                <a:solidFill>
                  <a:srgbClr val="0070C0"/>
                </a:solidFill>
                <a:latin typeface="Bell MT" pitchFamily="18" charset="0"/>
                <a:cs typeface="Arial" pitchFamily="34" charset="0"/>
              </a:rPr>
              <a:t>The price elasticity of demand is defined as the percentage change in quantity demanded due to </a:t>
            </a:r>
          </a:p>
          <a:p>
            <a:r>
              <a:rPr lang="en-US" b="1" i="1" dirty="0" smtClean="0">
                <a:solidFill>
                  <a:srgbClr val="0070C0"/>
                </a:solidFill>
                <a:latin typeface="Bell MT" pitchFamily="18" charset="0"/>
                <a:cs typeface="Arial" pitchFamily="34" charset="0"/>
              </a:rPr>
              <a:t>certain percentage change in price </a:t>
            </a:r>
            <a:endParaRPr lang="en-US" b="1" i="1" dirty="0">
              <a:solidFill>
                <a:srgbClr val="0070C0"/>
              </a:solidFill>
              <a:latin typeface="Bell MT" pitchFamily="18" charset="0"/>
              <a:cs typeface="Arial" pitchFamily="34" charset="0"/>
            </a:endParaRPr>
          </a:p>
        </p:txBody>
      </p:sp>
      <p:pic>
        <p:nvPicPr>
          <p:cNvPr id="1026" name="Picture 2" descr="C:\Users\Srihariraju\Desktop\01.png"/>
          <p:cNvPicPr>
            <a:picLocks noChangeAspect="1" noChangeArrowheads="1"/>
          </p:cNvPicPr>
          <p:nvPr/>
        </p:nvPicPr>
        <p:blipFill>
          <a:blip r:embed="rId2" cstate="print"/>
          <a:srcRect/>
          <a:stretch>
            <a:fillRect/>
          </a:stretch>
        </p:blipFill>
        <p:spPr bwMode="auto">
          <a:xfrm>
            <a:off x="990600" y="2971800"/>
            <a:ext cx="7162800" cy="2819400"/>
          </a:xfrm>
          <a:prstGeom prst="rect">
            <a:avLst/>
          </a:prstGeom>
          <a:noFill/>
        </p:spPr>
      </p:pic>
    </p:spTree>
    <p:extLst>
      <p:ext uri="{BB962C8B-B14F-4D97-AF65-F5344CB8AC3E}">
        <p14:creationId xmlns="" xmlns:p14="http://schemas.microsoft.com/office/powerpoint/2010/main" val="2599444551"/>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90600"/>
            <a:ext cx="8229600" cy="1143000"/>
          </a:xfrm>
        </p:spPr>
        <p:txBody>
          <a:bodyPr>
            <a:noAutofit/>
          </a:bodyPr>
          <a:lstStyle/>
          <a:p>
            <a:r>
              <a:rPr lang="en-US" b="1" i="1" dirty="0" smtClean="0">
                <a:solidFill>
                  <a:srgbClr val="7030A0"/>
                </a:solidFill>
                <a:latin typeface="Algerian" pitchFamily="82" charset="0"/>
              </a:rPr>
              <a:t>1.Perfectly Elastic Demand( </a:t>
            </a:r>
            <a:r>
              <a:rPr lang="en-US" b="1" i="1" dirty="0">
                <a:solidFill>
                  <a:srgbClr val="7030A0"/>
                </a:solidFill>
                <a:latin typeface="Algerian" pitchFamily="82" charset="0"/>
              </a:rPr>
              <a:t>E</a:t>
            </a:r>
            <a:r>
              <a:rPr lang="en-US" b="1" i="1" baseline="-25000" dirty="0">
                <a:solidFill>
                  <a:srgbClr val="7030A0"/>
                </a:solidFill>
                <a:latin typeface="Algerian" pitchFamily="82" charset="0"/>
              </a:rPr>
              <a:t>P</a:t>
            </a:r>
            <a:r>
              <a:rPr lang="en-US" b="1" i="1" dirty="0">
                <a:solidFill>
                  <a:srgbClr val="7030A0"/>
                </a:solidFill>
                <a:latin typeface="Algerian" pitchFamily="82" charset="0"/>
              </a:rPr>
              <a:t> = </a:t>
            </a:r>
            <a:r>
              <a:rPr lang="en-US" b="1" i="1" dirty="0" smtClean="0">
                <a:solidFill>
                  <a:srgbClr val="7030A0"/>
                </a:solidFill>
                <a:latin typeface="Algerian" pitchFamily="82" charset="0"/>
              </a:rPr>
              <a:t>∞)</a:t>
            </a:r>
            <a:r>
              <a:rPr lang="en-US" b="1" i="1" dirty="0">
                <a:solidFill>
                  <a:srgbClr val="7030A0"/>
                </a:solidFill>
                <a:latin typeface="Algerian" pitchFamily="82" charset="0"/>
              </a:rPr>
              <a:t/>
            </a:r>
            <a:br>
              <a:rPr lang="en-US" b="1" i="1" dirty="0">
                <a:solidFill>
                  <a:srgbClr val="7030A0"/>
                </a:solidFill>
                <a:latin typeface="Algerian" pitchFamily="82" charset="0"/>
              </a:rPr>
            </a:br>
            <a:endParaRPr lang="en-US" b="1" i="1" dirty="0">
              <a:solidFill>
                <a:srgbClr val="7030A0"/>
              </a:solidFill>
              <a:latin typeface="Algerian" pitchFamily="82" charset="0"/>
            </a:endParaRPr>
          </a:p>
        </p:txBody>
      </p:sp>
      <p:sp>
        <p:nvSpPr>
          <p:cNvPr id="3" name="Content Placeholder 2"/>
          <p:cNvSpPr>
            <a:spLocks noGrp="1"/>
          </p:cNvSpPr>
          <p:nvPr>
            <p:ph idx="1"/>
          </p:nvPr>
        </p:nvSpPr>
        <p:spPr>
          <a:xfrm>
            <a:off x="762000" y="2286000"/>
            <a:ext cx="4191000" cy="3657600"/>
          </a:xfrm>
        </p:spPr>
        <p:txBody>
          <a:bodyPr/>
          <a:lstStyle/>
          <a:p>
            <a:r>
              <a:rPr lang="en-US" b="1" i="1" dirty="0" smtClean="0">
                <a:solidFill>
                  <a:srgbClr val="0070C0"/>
                </a:solidFill>
                <a:latin typeface="Bell MT" pitchFamily="18" charset="0"/>
              </a:rPr>
              <a:t>The demand is said to be perfectly elastic if the quantity demand increases infinitely with a small fall in price (or) quantity demanded falls to zero with a small rise in price.</a:t>
            </a:r>
          </a:p>
          <a:p>
            <a:r>
              <a:rPr lang="en-US" b="1" i="1" dirty="0" smtClean="0">
                <a:solidFill>
                  <a:srgbClr val="0070C0"/>
                </a:solidFill>
                <a:latin typeface="Bell MT" pitchFamily="18" charset="0"/>
              </a:rPr>
              <a:t>Thus, it is also known as</a:t>
            </a:r>
          </a:p>
          <a:p>
            <a:pPr>
              <a:buNone/>
            </a:pPr>
            <a:r>
              <a:rPr lang="en-US" b="1" i="1" dirty="0">
                <a:solidFill>
                  <a:srgbClr val="0070C0"/>
                </a:solidFill>
                <a:latin typeface="Bell MT" pitchFamily="18" charset="0"/>
              </a:rPr>
              <a:t> </a:t>
            </a:r>
            <a:r>
              <a:rPr lang="en-US" b="1" i="1" dirty="0" smtClean="0">
                <a:solidFill>
                  <a:srgbClr val="0070C0"/>
                </a:solidFill>
                <a:latin typeface="Bell MT" pitchFamily="18" charset="0"/>
              </a:rPr>
              <a:t>   </a:t>
            </a:r>
            <a:r>
              <a:rPr lang="en-US" b="1" i="1" u="sng" dirty="0" smtClean="0">
                <a:solidFill>
                  <a:srgbClr val="0070C0"/>
                </a:solidFill>
                <a:latin typeface="Bell MT" pitchFamily="18" charset="0"/>
              </a:rPr>
              <a:t>Infinite Elasticity.</a:t>
            </a:r>
            <a:endParaRPr lang="en-US" b="1" i="1" u="sng" dirty="0">
              <a:solidFill>
                <a:srgbClr val="0070C0"/>
              </a:solidFill>
              <a:latin typeface="Bell MT" pitchFamily="18" charset="0"/>
            </a:endParaRPr>
          </a:p>
        </p:txBody>
      </p:sp>
      <p:pic>
        <p:nvPicPr>
          <p:cNvPr id="2050" name="Picture 2" descr="C:\Users\Srihariraju\Desktop\02.jpg"/>
          <p:cNvPicPr>
            <a:picLocks noChangeAspect="1" noChangeArrowheads="1"/>
          </p:cNvPicPr>
          <p:nvPr/>
        </p:nvPicPr>
        <p:blipFill>
          <a:blip r:embed="rId2" cstate="print"/>
          <a:srcRect/>
          <a:stretch>
            <a:fillRect/>
          </a:stretch>
        </p:blipFill>
        <p:spPr bwMode="auto">
          <a:xfrm>
            <a:off x="5029200" y="2286000"/>
            <a:ext cx="3238500" cy="3505200"/>
          </a:xfrm>
          <a:prstGeom prst="rect">
            <a:avLst/>
          </a:prstGeom>
          <a:noFill/>
        </p:spPr>
      </p:pic>
    </p:spTree>
    <p:extLst>
      <p:ext uri="{BB962C8B-B14F-4D97-AF65-F5344CB8AC3E}">
        <p14:creationId xmlns="" xmlns:p14="http://schemas.microsoft.com/office/powerpoint/2010/main" val="637090498"/>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7620000" cy="990600"/>
          </a:xfrm>
        </p:spPr>
        <p:txBody>
          <a:bodyPr>
            <a:normAutofit fontScale="90000"/>
          </a:bodyPr>
          <a:lstStyle/>
          <a:p>
            <a:r>
              <a:rPr lang="en-US" sz="3600" b="1" i="1" dirty="0" smtClean="0">
                <a:solidFill>
                  <a:srgbClr val="7030A0"/>
                </a:solidFill>
                <a:latin typeface="Algerian" pitchFamily="82" charset="0"/>
              </a:rPr>
              <a:t>2.Perfectly </a:t>
            </a:r>
            <a:r>
              <a:rPr lang="en-US" sz="3600" b="1" i="1" dirty="0">
                <a:solidFill>
                  <a:srgbClr val="7030A0"/>
                </a:solidFill>
                <a:latin typeface="Algerian" pitchFamily="82" charset="0"/>
              </a:rPr>
              <a:t>I</a:t>
            </a:r>
            <a:r>
              <a:rPr lang="en-US" sz="3600" b="1" i="1" dirty="0" smtClean="0">
                <a:solidFill>
                  <a:srgbClr val="7030A0"/>
                </a:solidFill>
                <a:latin typeface="Algerian" pitchFamily="82" charset="0"/>
              </a:rPr>
              <a:t>nelastic Demand</a:t>
            </a:r>
            <a:br>
              <a:rPr lang="en-US" sz="3600" b="1" i="1" dirty="0" smtClean="0">
                <a:solidFill>
                  <a:srgbClr val="7030A0"/>
                </a:solidFill>
                <a:latin typeface="Algerian" pitchFamily="82" charset="0"/>
              </a:rPr>
            </a:br>
            <a:r>
              <a:rPr lang="en-US" sz="3600" b="1" i="1" dirty="0" smtClean="0">
                <a:solidFill>
                  <a:srgbClr val="7030A0"/>
                </a:solidFill>
                <a:latin typeface="Algerian" pitchFamily="82" charset="0"/>
              </a:rPr>
              <a:t>(</a:t>
            </a:r>
            <a:r>
              <a:rPr lang="en-US" sz="3600" b="1" i="1" dirty="0">
                <a:solidFill>
                  <a:srgbClr val="7030A0"/>
                </a:solidFill>
                <a:latin typeface="Algerian" pitchFamily="82" charset="0"/>
              </a:rPr>
              <a:t>E</a:t>
            </a:r>
            <a:r>
              <a:rPr lang="en-US" sz="3600" b="1" i="1" baseline="-25000" dirty="0">
                <a:solidFill>
                  <a:srgbClr val="7030A0"/>
                </a:solidFill>
                <a:latin typeface="Algerian" pitchFamily="82" charset="0"/>
              </a:rPr>
              <a:t>P</a:t>
            </a:r>
            <a:r>
              <a:rPr lang="en-US" sz="3600" b="1" i="1" dirty="0">
                <a:solidFill>
                  <a:srgbClr val="7030A0"/>
                </a:solidFill>
                <a:latin typeface="Algerian" pitchFamily="82" charset="0"/>
              </a:rPr>
              <a:t> = </a:t>
            </a:r>
            <a:r>
              <a:rPr lang="en-US" sz="3600" b="1" i="1" dirty="0" smtClean="0">
                <a:solidFill>
                  <a:srgbClr val="7030A0"/>
                </a:solidFill>
                <a:latin typeface="Algerian" pitchFamily="82" charset="0"/>
              </a:rPr>
              <a:t>0)</a:t>
            </a:r>
            <a:endParaRPr lang="en-US" sz="3600" b="1" i="1" dirty="0">
              <a:solidFill>
                <a:srgbClr val="7030A0"/>
              </a:solidFill>
              <a:latin typeface="Algerian" pitchFamily="82" charset="0"/>
            </a:endParaRPr>
          </a:p>
        </p:txBody>
      </p:sp>
      <p:sp>
        <p:nvSpPr>
          <p:cNvPr id="3" name="Content Placeholder 2"/>
          <p:cNvSpPr>
            <a:spLocks noGrp="1"/>
          </p:cNvSpPr>
          <p:nvPr>
            <p:ph idx="1"/>
          </p:nvPr>
        </p:nvSpPr>
        <p:spPr>
          <a:xfrm>
            <a:off x="914400" y="1905000"/>
            <a:ext cx="4114800" cy="3840163"/>
          </a:xfrm>
        </p:spPr>
        <p:txBody>
          <a:bodyPr/>
          <a:lstStyle/>
          <a:p>
            <a:r>
              <a:rPr lang="en-US" b="1" i="1" dirty="0" smtClean="0">
                <a:solidFill>
                  <a:srgbClr val="0070C0"/>
                </a:solidFill>
                <a:latin typeface="Bell MT" pitchFamily="18" charset="0"/>
              </a:rPr>
              <a:t>The demand is said to perfectly inelastic if the demand remains</a:t>
            </a:r>
          </a:p>
          <a:p>
            <a:pPr>
              <a:buNone/>
            </a:pPr>
            <a:r>
              <a:rPr lang="en-US" b="1" i="1" dirty="0">
                <a:solidFill>
                  <a:srgbClr val="0070C0"/>
                </a:solidFill>
                <a:latin typeface="Bell MT" pitchFamily="18" charset="0"/>
              </a:rPr>
              <a:t> </a:t>
            </a:r>
            <a:r>
              <a:rPr lang="en-US" b="1" i="1" dirty="0" smtClean="0">
                <a:solidFill>
                  <a:srgbClr val="0070C0"/>
                </a:solidFill>
                <a:latin typeface="Bell MT" pitchFamily="18" charset="0"/>
              </a:rPr>
              <a:t>   constant whatever may be the price.</a:t>
            </a:r>
          </a:p>
          <a:p>
            <a:r>
              <a:rPr lang="en-US" b="1" i="1" dirty="0" smtClean="0">
                <a:solidFill>
                  <a:srgbClr val="0070C0"/>
                </a:solidFill>
                <a:latin typeface="Bell MT" pitchFamily="18" charset="0"/>
              </a:rPr>
              <a:t>Thus, it is also known as</a:t>
            </a:r>
          </a:p>
          <a:p>
            <a:pPr>
              <a:buNone/>
            </a:pPr>
            <a:r>
              <a:rPr lang="en-US" b="1" i="1" dirty="0">
                <a:solidFill>
                  <a:srgbClr val="0070C0"/>
                </a:solidFill>
                <a:latin typeface="Bell MT" pitchFamily="18" charset="0"/>
              </a:rPr>
              <a:t> </a:t>
            </a:r>
            <a:r>
              <a:rPr lang="en-US" b="1" i="1" dirty="0" smtClean="0">
                <a:solidFill>
                  <a:srgbClr val="0070C0"/>
                </a:solidFill>
                <a:latin typeface="Bell MT" pitchFamily="18" charset="0"/>
              </a:rPr>
              <a:t>    </a:t>
            </a:r>
            <a:r>
              <a:rPr lang="en-US" b="1" i="1" u="sng" dirty="0" smtClean="0">
                <a:solidFill>
                  <a:srgbClr val="0070C0"/>
                </a:solidFill>
                <a:latin typeface="Bell MT" pitchFamily="18" charset="0"/>
              </a:rPr>
              <a:t>Zero Elasticity</a:t>
            </a:r>
            <a:r>
              <a:rPr lang="en-US" b="1" i="1" dirty="0" smtClean="0">
                <a:solidFill>
                  <a:srgbClr val="0070C0"/>
                </a:solidFill>
                <a:latin typeface="Bell MT" pitchFamily="18" charset="0"/>
              </a:rPr>
              <a:t>.</a:t>
            </a:r>
          </a:p>
        </p:txBody>
      </p:sp>
      <p:pic>
        <p:nvPicPr>
          <p:cNvPr id="14340" name="Picture 4" descr="Image result for perfectly inelastic demand"/>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76800" y="1905000"/>
            <a:ext cx="3219450" cy="34575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49038250"/>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792162"/>
          </a:xfrm>
        </p:spPr>
        <p:txBody>
          <a:bodyPr>
            <a:normAutofit fontScale="90000"/>
          </a:bodyPr>
          <a:lstStyle/>
          <a:p>
            <a:r>
              <a:rPr lang="en-US" sz="3600" b="1" i="1" dirty="0" smtClean="0">
                <a:solidFill>
                  <a:srgbClr val="7030A0"/>
                </a:solidFill>
                <a:latin typeface="Algerian" pitchFamily="82" charset="0"/>
              </a:rPr>
              <a:t>3.Relatively Elastic Demand(</a:t>
            </a:r>
            <a:r>
              <a:rPr lang="en-US" sz="3600" b="1" i="1" dirty="0">
                <a:solidFill>
                  <a:srgbClr val="7030A0"/>
                </a:solidFill>
                <a:latin typeface="Algerian" pitchFamily="82" charset="0"/>
              </a:rPr>
              <a:t>E</a:t>
            </a:r>
            <a:r>
              <a:rPr lang="en-US" sz="3600" b="1" i="1" baseline="-25000" dirty="0">
                <a:solidFill>
                  <a:srgbClr val="7030A0"/>
                </a:solidFill>
                <a:latin typeface="Algerian" pitchFamily="82" charset="0"/>
              </a:rPr>
              <a:t>P</a:t>
            </a:r>
            <a:r>
              <a:rPr lang="en-US" sz="3600" b="1" i="1" dirty="0">
                <a:solidFill>
                  <a:srgbClr val="7030A0"/>
                </a:solidFill>
                <a:latin typeface="Algerian" pitchFamily="82" charset="0"/>
              </a:rPr>
              <a:t>&gt; </a:t>
            </a:r>
            <a:r>
              <a:rPr lang="en-US" sz="3600" b="1" i="1" dirty="0" smtClean="0">
                <a:solidFill>
                  <a:srgbClr val="7030A0"/>
                </a:solidFill>
                <a:latin typeface="Algerian" pitchFamily="82" charset="0"/>
              </a:rPr>
              <a:t>1)</a:t>
            </a:r>
            <a:endParaRPr lang="en-US" sz="3600" b="1" i="1" dirty="0">
              <a:solidFill>
                <a:srgbClr val="7030A0"/>
              </a:solidFill>
              <a:latin typeface="Algerian" pitchFamily="82" charset="0"/>
            </a:endParaRPr>
          </a:p>
        </p:txBody>
      </p:sp>
      <p:sp>
        <p:nvSpPr>
          <p:cNvPr id="3" name="Content Placeholder 2"/>
          <p:cNvSpPr>
            <a:spLocks noGrp="1"/>
          </p:cNvSpPr>
          <p:nvPr>
            <p:ph idx="1"/>
          </p:nvPr>
        </p:nvSpPr>
        <p:spPr>
          <a:xfrm>
            <a:off x="914400" y="1752600"/>
            <a:ext cx="4038600" cy="4373563"/>
          </a:xfrm>
        </p:spPr>
        <p:txBody>
          <a:bodyPr>
            <a:normAutofit lnSpcReduction="10000"/>
          </a:bodyPr>
          <a:lstStyle/>
          <a:p>
            <a:r>
              <a:rPr lang="en-US" b="1" i="1" dirty="0" smtClean="0">
                <a:solidFill>
                  <a:srgbClr val="0070C0"/>
                </a:solidFill>
                <a:latin typeface="Bell MT" pitchFamily="18" charset="0"/>
              </a:rPr>
              <a:t>The demand is said to be relatively elastic if the percentage change in demand is (&gt;) the percentage</a:t>
            </a:r>
          </a:p>
          <a:p>
            <a:pPr>
              <a:buNone/>
            </a:pPr>
            <a:r>
              <a:rPr lang="en-US" b="1" i="1" dirty="0">
                <a:solidFill>
                  <a:srgbClr val="0070C0"/>
                </a:solidFill>
                <a:latin typeface="Bell MT" pitchFamily="18" charset="0"/>
              </a:rPr>
              <a:t> </a:t>
            </a:r>
            <a:r>
              <a:rPr lang="en-US" b="1" i="1" dirty="0" smtClean="0">
                <a:solidFill>
                  <a:srgbClr val="0070C0"/>
                </a:solidFill>
                <a:latin typeface="Bell MT" pitchFamily="18" charset="0"/>
              </a:rPr>
              <a:t>   change in price (</a:t>
            </a:r>
            <a:r>
              <a:rPr lang="en-US" b="1" i="1" dirty="0" err="1" smtClean="0">
                <a:solidFill>
                  <a:srgbClr val="0070C0"/>
                </a:solidFill>
                <a:latin typeface="Bell MT" pitchFamily="18" charset="0"/>
              </a:rPr>
              <a:t>i.e</a:t>
            </a:r>
            <a:r>
              <a:rPr lang="en-US" b="1" i="1" dirty="0" smtClean="0">
                <a:solidFill>
                  <a:srgbClr val="0070C0"/>
                </a:solidFill>
                <a:latin typeface="Bell MT" pitchFamily="18" charset="0"/>
              </a:rPr>
              <a:t>) there is a greater change in demand there is a small change in price.</a:t>
            </a:r>
          </a:p>
          <a:p>
            <a:r>
              <a:rPr lang="en-US" b="1" i="1" dirty="0" smtClean="0">
                <a:solidFill>
                  <a:srgbClr val="0070C0"/>
                </a:solidFill>
                <a:latin typeface="Bell MT" pitchFamily="18" charset="0"/>
              </a:rPr>
              <a:t>Also known as </a:t>
            </a:r>
            <a:r>
              <a:rPr lang="en-US" b="1" i="1" u="sng" dirty="0" smtClean="0">
                <a:solidFill>
                  <a:srgbClr val="0070C0"/>
                </a:solidFill>
                <a:latin typeface="Bell MT" pitchFamily="18" charset="0"/>
              </a:rPr>
              <a:t>Highly Elastic Demand </a:t>
            </a:r>
            <a:r>
              <a:rPr lang="en-US" b="1" i="1" dirty="0" smtClean="0">
                <a:solidFill>
                  <a:srgbClr val="0070C0"/>
                </a:solidFill>
                <a:latin typeface="Bell MT" pitchFamily="18" charset="0"/>
              </a:rPr>
              <a:t>(or) </a:t>
            </a:r>
            <a:r>
              <a:rPr lang="en-US" b="1" i="1" u="sng" dirty="0" smtClean="0">
                <a:solidFill>
                  <a:srgbClr val="0070C0"/>
                </a:solidFill>
                <a:latin typeface="Bell MT" pitchFamily="18" charset="0"/>
              </a:rPr>
              <a:t>Simply elastic Demand. </a:t>
            </a:r>
            <a:endParaRPr lang="en-US" b="1" i="1" u="sng" dirty="0">
              <a:solidFill>
                <a:srgbClr val="0070C0"/>
              </a:solidFill>
              <a:latin typeface="Bell MT" pitchFamily="18" charset="0"/>
            </a:endParaRPr>
          </a:p>
        </p:txBody>
      </p:sp>
      <p:pic>
        <p:nvPicPr>
          <p:cNvPr id="4098" name="Picture 2" descr="C:\Users\Srihariraju\Desktop\04.jpg"/>
          <p:cNvPicPr>
            <a:picLocks noChangeAspect="1" noChangeArrowheads="1"/>
          </p:cNvPicPr>
          <p:nvPr/>
        </p:nvPicPr>
        <p:blipFill>
          <a:blip r:embed="rId2" cstate="print"/>
          <a:srcRect/>
          <a:stretch>
            <a:fillRect/>
          </a:stretch>
        </p:blipFill>
        <p:spPr bwMode="auto">
          <a:xfrm>
            <a:off x="5029200" y="2057400"/>
            <a:ext cx="3086100" cy="3429000"/>
          </a:xfrm>
          <a:prstGeom prst="rect">
            <a:avLst/>
          </a:prstGeom>
          <a:noFill/>
        </p:spPr>
      </p:pic>
    </p:spTree>
    <p:extLst>
      <p:ext uri="{BB962C8B-B14F-4D97-AF65-F5344CB8AC3E}">
        <p14:creationId xmlns="" xmlns:p14="http://schemas.microsoft.com/office/powerpoint/2010/main" val="229402734"/>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dirty="0" smtClean="0">
                <a:solidFill>
                  <a:srgbClr val="7030A0"/>
                </a:solidFill>
                <a:latin typeface="Algerian" pitchFamily="82" charset="0"/>
              </a:rPr>
              <a:t>4. Relatively Inelastic Demand(</a:t>
            </a:r>
            <a:r>
              <a:rPr lang="en-US" sz="3600" b="1" i="1" dirty="0" err="1">
                <a:solidFill>
                  <a:srgbClr val="7030A0"/>
                </a:solidFill>
                <a:latin typeface="Algerian" pitchFamily="82" charset="0"/>
              </a:rPr>
              <a:t>E</a:t>
            </a:r>
            <a:r>
              <a:rPr lang="en-US" sz="3600" b="1" i="1" baseline="-25000" dirty="0" err="1">
                <a:solidFill>
                  <a:srgbClr val="7030A0"/>
                </a:solidFill>
                <a:latin typeface="Algerian" pitchFamily="82" charset="0"/>
              </a:rPr>
              <a:t>p</a:t>
            </a:r>
            <a:r>
              <a:rPr lang="en-US" sz="3600" b="1" i="1" dirty="0">
                <a:solidFill>
                  <a:srgbClr val="7030A0"/>
                </a:solidFill>
                <a:latin typeface="Algerian" pitchFamily="82" charset="0"/>
              </a:rPr>
              <a:t>&lt; </a:t>
            </a:r>
            <a:r>
              <a:rPr lang="en-US" sz="3600" b="1" i="1" dirty="0" smtClean="0">
                <a:solidFill>
                  <a:srgbClr val="7030A0"/>
                </a:solidFill>
                <a:latin typeface="Algerian" pitchFamily="82" charset="0"/>
              </a:rPr>
              <a:t>1)</a:t>
            </a:r>
            <a:endParaRPr lang="en-US" sz="3600" b="1" i="1" dirty="0">
              <a:solidFill>
                <a:srgbClr val="7030A0"/>
              </a:solidFill>
              <a:latin typeface="Algerian" pitchFamily="82" charset="0"/>
            </a:endParaRPr>
          </a:p>
        </p:txBody>
      </p:sp>
      <p:sp>
        <p:nvSpPr>
          <p:cNvPr id="3" name="Content Placeholder 2"/>
          <p:cNvSpPr>
            <a:spLocks noGrp="1"/>
          </p:cNvSpPr>
          <p:nvPr>
            <p:ph idx="1"/>
          </p:nvPr>
        </p:nvSpPr>
        <p:spPr>
          <a:xfrm>
            <a:off x="1143000" y="1905000"/>
            <a:ext cx="3657600" cy="4221163"/>
          </a:xfrm>
        </p:spPr>
        <p:txBody>
          <a:bodyPr/>
          <a:lstStyle/>
          <a:p>
            <a:r>
              <a:rPr lang="en-US" b="1" i="1" dirty="0" smtClean="0">
                <a:solidFill>
                  <a:srgbClr val="0070C0"/>
                </a:solidFill>
                <a:latin typeface="Bell MT" pitchFamily="18" charset="0"/>
              </a:rPr>
              <a:t>The demand is said to be relatively inelastic if the percentage change in price (</a:t>
            </a:r>
            <a:r>
              <a:rPr lang="en-US" b="1" i="1" dirty="0" err="1" smtClean="0">
                <a:solidFill>
                  <a:srgbClr val="0070C0"/>
                </a:solidFill>
                <a:latin typeface="Bell MT" pitchFamily="18" charset="0"/>
              </a:rPr>
              <a:t>i.e</a:t>
            </a:r>
            <a:r>
              <a:rPr lang="en-US" b="1" i="1" dirty="0" smtClean="0">
                <a:solidFill>
                  <a:srgbClr val="0070C0"/>
                </a:solidFill>
                <a:latin typeface="Bell MT" pitchFamily="18" charset="0"/>
              </a:rPr>
              <a:t>) if there is a small change in demand with a greater change in price.</a:t>
            </a:r>
          </a:p>
          <a:p>
            <a:r>
              <a:rPr lang="en-US" b="1" i="1" dirty="0" smtClean="0">
                <a:solidFill>
                  <a:srgbClr val="0070C0"/>
                </a:solidFill>
                <a:latin typeface="Bell MT" pitchFamily="18" charset="0"/>
              </a:rPr>
              <a:t>It is also called </a:t>
            </a:r>
            <a:r>
              <a:rPr lang="en-US" b="1" i="1" u="sng" dirty="0" smtClean="0">
                <a:solidFill>
                  <a:srgbClr val="0070C0"/>
                </a:solidFill>
                <a:latin typeface="Bell MT" pitchFamily="18" charset="0"/>
              </a:rPr>
              <a:t>Less Elastic</a:t>
            </a:r>
            <a:r>
              <a:rPr lang="en-US" b="1" i="1" dirty="0" smtClean="0">
                <a:solidFill>
                  <a:srgbClr val="0070C0"/>
                </a:solidFill>
                <a:latin typeface="Bell MT" pitchFamily="18" charset="0"/>
              </a:rPr>
              <a:t> (or) </a:t>
            </a:r>
            <a:r>
              <a:rPr lang="en-US" b="1" i="1" u="sng" dirty="0" smtClean="0">
                <a:solidFill>
                  <a:srgbClr val="0070C0"/>
                </a:solidFill>
                <a:latin typeface="Bell MT" pitchFamily="18" charset="0"/>
              </a:rPr>
              <a:t>Inelastic Demand. </a:t>
            </a:r>
            <a:endParaRPr lang="en-US" b="1" i="1" u="sng" dirty="0">
              <a:solidFill>
                <a:srgbClr val="0070C0"/>
              </a:solidFill>
              <a:latin typeface="Bell MT" pitchFamily="18" charset="0"/>
            </a:endParaRPr>
          </a:p>
        </p:txBody>
      </p:sp>
      <p:pic>
        <p:nvPicPr>
          <p:cNvPr id="5122" name="Picture 2" descr="C:\Users\Srihariraju\Desktop\05.jpg"/>
          <p:cNvPicPr>
            <a:picLocks noChangeAspect="1" noChangeArrowheads="1"/>
          </p:cNvPicPr>
          <p:nvPr/>
        </p:nvPicPr>
        <p:blipFill>
          <a:blip r:embed="rId3" cstate="print"/>
          <a:srcRect/>
          <a:stretch>
            <a:fillRect/>
          </a:stretch>
        </p:blipFill>
        <p:spPr bwMode="auto">
          <a:xfrm>
            <a:off x="4953000" y="2209800"/>
            <a:ext cx="3086100" cy="3657600"/>
          </a:xfrm>
          <a:prstGeom prst="rect">
            <a:avLst/>
          </a:prstGeom>
          <a:noFill/>
        </p:spPr>
      </p:pic>
    </p:spTree>
    <p:extLst>
      <p:ext uri="{BB962C8B-B14F-4D97-AF65-F5344CB8AC3E}">
        <p14:creationId xmlns="" xmlns:p14="http://schemas.microsoft.com/office/powerpoint/2010/main" val="1295663952"/>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7848600" cy="868362"/>
          </a:xfrm>
        </p:spPr>
        <p:txBody>
          <a:bodyPr>
            <a:normAutofit fontScale="90000"/>
          </a:bodyPr>
          <a:lstStyle/>
          <a:p>
            <a:r>
              <a:rPr lang="en-US" sz="3600" b="1" i="1" dirty="0" smtClean="0">
                <a:solidFill>
                  <a:srgbClr val="7030A0"/>
                </a:solidFill>
                <a:latin typeface="Algerian" pitchFamily="82" charset="0"/>
              </a:rPr>
              <a:t>5.Unitary Elastic Demand (</a:t>
            </a:r>
            <a:r>
              <a:rPr lang="en-US" sz="3600" b="1" i="1" dirty="0" err="1">
                <a:solidFill>
                  <a:srgbClr val="7030A0"/>
                </a:solidFill>
                <a:latin typeface="Algerian" pitchFamily="82" charset="0"/>
              </a:rPr>
              <a:t>E</a:t>
            </a:r>
            <a:r>
              <a:rPr lang="en-US" sz="3600" b="1" i="1" baseline="-25000" dirty="0" err="1">
                <a:solidFill>
                  <a:srgbClr val="7030A0"/>
                </a:solidFill>
                <a:latin typeface="Algerian" pitchFamily="82" charset="0"/>
              </a:rPr>
              <a:t>p</a:t>
            </a:r>
            <a:r>
              <a:rPr lang="en-US" sz="3600" b="1" i="1" dirty="0">
                <a:solidFill>
                  <a:srgbClr val="7030A0"/>
                </a:solidFill>
                <a:latin typeface="Algerian" pitchFamily="82" charset="0"/>
              </a:rPr>
              <a:t> = </a:t>
            </a:r>
            <a:r>
              <a:rPr lang="en-US" sz="3600" b="1" i="1" dirty="0" smtClean="0">
                <a:solidFill>
                  <a:srgbClr val="7030A0"/>
                </a:solidFill>
                <a:latin typeface="Algerian" pitchFamily="82" charset="0"/>
              </a:rPr>
              <a:t>1)</a:t>
            </a:r>
            <a:endParaRPr lang="en-US" sz="3600" b="1" i="1" dirty="0">
              <a:solidFill>
                <a:srgbClr val="7030A0"/>
              </a:solidFill>
              <a:latin typeface="Algerian" pitchFamily="82" charset="0"/>
            </a:endParaRPr>
          </a:p>
        </p:txBody>
      </p:sp>
      <p:sp>
        <p:nvSpPr>
          <p:cNvPr id="3" name="Content Placeholder 2"/>
          <p:cNvSpPr>
            <a:spLocks noGrp="1"/>
          </p:cNvSpPr>
          <p:nvPr>
            <p:ph idx="1"/>
          </p:nvPr>
        </p:nvSpPr>
        <p:spPr>
          <a:xfrm>
            <a:off x="990600" y="1600200"/>
            <a:ext cx="3810000" cy="4525963"/>
          </a:xfrm>
        </p:spPr>
        <p:txBody>
          <a:bodyPr>
            <a:normAutofit/>
          </a:bodyPr>
          <a:lstStyle/>
          <a:p>
            <a:r>
              <a:rPr lang="en-US" b="1" i="1" dirty="0" smtClean="0">
                <a:solidFill>
                  <a:srgbClr val="0070C0"/>
                </a:solidFill>
                <a:latin typeface="Bell MT" pitchFamily="18" charset="0"/>
              </a:rPr>
              <a:t>The demand is said to be unitary elastic if the percentage change in quantity demanded is equal to the percentage change in price. </a:t>
            </a:r>
          </a:p>
          <a:p>
            <a:r>
              <a:rPr lang="en-US" b="1" i="1" dirty="0" smtClean="0">
                <a:solidFill>
                  <a:srgbClr val="0070C0"/>
                </a:solidFill>
                <a:latin typeface="Bell MT" pitchFamily="18" charset="0"/>
              </a:rPr>
              <a:t>In such type of demand, 1% change in price leads to exactly 1% change in quantity demanded</a:t>
            </a:r>
            <a:r>
              <a:rPr lang="en-US" dirty="0" smtClean="0"/>
              <a:t>.</a:t>
            </a:r>
            <a:endParaRPr lang="en-US" dirty="0"/>
          </a:p>
        </p:txBody>
      </p:sp>
      <p:pic>
        <p:nvPicPr>
          <p:cNvPr id="6146" name="Picture 2" descr="C:\Users\Srihariraju\Desktop\06.jpg"/>
          <p:cNvPicPr>
            <a:picLocks noChangeAspect="1" noChangeArrowheads="1"/>
          </p:cNvPicPr>
          <p:nvPr/>
        </p:nvPicPr>
        <p:blipFill>
          <a:blip r:embed="rId2" cstate="print"/>
          <a:srcRect/>
          <a:stretch>
            <a:fillRect/>
          </a:stretch>
        </p:blipFill>
        <p:spPr bwMode="auto">
          <a:xfrm>
            <a:off x="4953000" y="1828800"/>
            <a:ext cx="3352800" cy="3886200"/>
          </a:xfrm>
          <a:prstGeom prst="rect">
            <a:avLst/>
          </a:prstGeom>
          <a:noFill/>
        </p:spPr>
      </p:pic>
    </p:spTree>
    <p:extLst>
      <p:ext uri="{BB962C8B-B14F-4D97-AF65-F5344CB8AC3E}">
        <p14:creationId xmlns="" xmlns:p14="http://schemas.microsoft.com/office/powerpoint/2010/main" val="2310132505"/>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p:txBody>
      </p:sp>
      <p:pic>
        <p:nvPicPr>
          <p:cNvPr id="921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14400" y="1066801"/>
            <a:ext cx="7315200" cy="480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66337191"/>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2800" b="1" dirty="0" smtClean="0">
                <a:solidFill>
                  <a:srgbClr val="FF0000"/>
                </a:solidFill>
              </a:rPr>
              <a:t>Do You Know </a:t>
            </a:r>
          </a:p>
          <a:p>
            <a:pPr marL="0" indent="0">
              <a:buNone/>
            </a:pPr>
            <a:r>
              <a:rPr lang="en-US" sz="5400" b="1" dirty="0" smtClean="0">
                <a:solidFill>
                  <a:srgbClr val="7030A0"/>
                </a:solidFill>
                <a:latin typeface="Algerian" pitchFamily="82" charset="0"/>
              </a:rPr>
              <a:t>What Is </a:t>
            </a:r>
          </a:p>
          <a:p>
            <a:pPr marL="0" indent="0">
              <a:buNone/>
            </a:pPr>
            <a:r>
              <a:rPr lang="en-US" sz="5400" b="1" dirty="0" smtClean="0">
                <a:solidFill>
                  <a:srgbClr val="7030A0"/>
                </a:solidFill>
                <a:latin typeface="Algerian" pitchFamily="82" charset="0"/>
              </a:rPr>
              <a:t>DEMAND?</a:t>
            </a:r>
            <a:endParaRPr lang="en-US" sz="5400" b="1" dirty="0">
              <a:solidFill>
                <a:srgbClr val="7030A0"/>
              </a:solidFill>
              <a:latin typeface="Algerian" pitchFamily="82" charset="0"/>
            </a:endParaRPr>
          </a:p>
        </p:txBody>
      </p:sp>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00600" y="2209800"/>
            <a:ext cx="3263900" cy="342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16001078"/>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295400"/>
            <a:ext cx="6196405" cy="3603812"/>
          </a:xfrm>
        </p:spPr>
        <p:txBody>
          <a:bodyPr/>
          <a:lstStyle/>
          <a:p>
            <a:pPr marL="0" indent="0">
              <a:buNone/>
            </a:pPr>
            <a:r>
              <a:rPr lang="en-US" sz="2800" b="1" dirty="0"/>
              <a:t>1. Substitute </a:t>
            </a:r>
            <a:r>
              <a:rPr lang="en-US" sz="2800" b="1" dirty="0" smtClean="0"/>
              <a:t>goods : </a:t>
            </a:r>
            <a:r>
              <a:rPr lang="en-US" b="1" i="1" dirty="0" smtClean="0">
                <a:solidFill>
                  <a:srgbClr val="0070C0"/>
                </a:solidFill>
                <a:latin typeface="Bell MT" pitchFamily="18" charset="0"/>
              </a:rPr>
              <a:t>The </a:t>
            </a:r>
            <a:r>
              <a:rPr lang="en-US" b="1" i="1" dirty="0">
                <a:solidFill>
                  <a:srgbClr val="0070C0"/>
                </a:solidFill>
                <a:latin typeface="Bell MT" pitchFamily="18" charset="0"/>
              </a:rPr>
              <a:t>more good substitutes there are, the more elastic the demand will be.</a:t>
            </a:r>
          </a:p>
          <a:p>
            <a:pPr marL="0" indent="0">
              <a:buNone/>
            </a:pPr>
            <a:endParaRPr lang="en-US" dirty="0"/>
          </a:p>
        </p:txBody>
      </p:sp>
      <p:pic>
        <p:nvPicPr>
          <p:cNvPr id="4" name="Picture 3" descr="substitute goods"/>
          <p:cNvPicPr>
            <a:picLocks noChangeAspect="1"/>
          </p:cNvPicPr>
          <p:nvPr/>
        </p:nvPicPr>
        <p:blipFill>
          <a:blip r:embed="rId2"/>
          <a:srcRect l="15356" t="-9682" r="7809" b="9682"/>
          <a:stretch>
            <a:fillRect/>
          </a:stretch>
        </p:blipFill>
        <p:spPr>
          <a:xfrm>
            <a:off x="1524000" y="2590800"/>
            <a:ext cx="6096000" cy="2971800"/>
          </a:xfrm>
          <a:prstGeom prst="rect">
            <a:avLst/>
          </a:prstGeom>
        </p:spPr>
      </p:pic>
    </p:spTree>
    <p:extLst>
      <p:ext uri="{BB962C8B-B14F-4D97-AF65-F5344CB8AC3E}">
        <p14:creationId xmlns="" xmlns:p14="http://schemas.microsoft.com/office/powerpoint/2010/main" val="3864110288"/>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990600"/>
            <a:ext cx="4572000" cy="2246769"/>
          </a:xfrm>
          <a:prstGeom prst="rect">
            <a:avLst/>
          </a:prstGeom>
        </p:spPr>
        <p:txBody>
          <a:bodyPr>
            <a:spAutoFit/>
          </a:bodyPr>
          <a:lstStyle/>
          <a:p>
            <a:r>
              <a:rPr lang="en-US" sz="2800" b="1" i="1" dirty="0" smtClean="0">
                <a:latin typeface="Bell MT" pitchFamily="18" charset="0"/>
              </a:rPr>
              <a:t>2. Position :</a:t>
            </a:r>
            <a:r>
              <a:rPr lang="en-US" sz="2800" b="1" i="1" dirty="0" smtClean="0">
                <a:solidFill>
                  <a:srgbClr val="0070C0"/>
                </a:solidFill>
                <a:latin typeface="Bell MT" pitchFamily="18" charset="0"/>
              </a:rPr>
              <a:t>The larger the percentage of consumer’s income spent on a product the more elastic will be its de­mand.</a:t>
            </a:r>
            <a:endParaRPr lang="en-US" sz="2800" b="1" i="1" dirty="0">
              <a:solidFill>
                <a:srgbClr val="0070C0"/>
              </a:solidFill>
              <a:latin typeface="Bell MT" pitchFamily="18" charset="0"/>
            </a:endParaRPr>
          </a:p>
        </p:txBody>
      </p:sp>
      <p:sp>
        <p:nvSpPr>
          <p:cNvPr id="5" name="Rectangle 4"/>
          <p:cNvSpPr/>
          <p:nvPr/>
        </p:nvSpPr>
        <p:spPr>
          <a:xfrm>
            <a:off x="1066800" y="3581400"/>
            <a:ext cx="3276600" cy="2308324"/>
          </a:xfrm>
          <a:prstGeom prst="rect">
            <a:avLst/>
          </a:prstGeom>
        </p:spPr>
        <p:txBody>
          <a:bodyPr wrap="square">
            <a:spAutoFit/>
          </a:bodyPr>
          <a:lstStyle/>
          <a:p>
            <a:r>
              <a:rPr lang="en-US" sz="2400" b="1" i="1" dirty="0" smtClean="0">
                <a:latin typeface="Bell MT" pitchFamily="18" charset="0"/>
                <a:sym typeface="+mn-ea"/>
              </a:rPr>
              <a:t>3.Number of uses </a:t>
            </a:r>
            <a:r>
              <a:rPr lang="en-US" sz="2400" b="1" i="1" dirty="0" smtClean="0">
                <a:solidFill>
                  <a:srgbClr val="0070C0"/>
                </a:solidFill>
                <a:latin typeface="Bell MT" pitchFamily="18" charset="0"/>
                <a:sym typeface="+mn-ea"/>
              </a:rPr>
              <a:t>: The greater the number of uses of a commodity, the greater its elasticity of demand.</a:t>
            </a:r>
            <a:endParaRPr lang="en-US" sz="2400" b="1" i="1" dirty="0">
              <a:solidFill>
                <a:srgbClr val="0070C0"/>
              </a:solidFill>
              <a:latin typeface="Bell MT" pitchFamily="18" charset="0"/>
            </a:endParaRPr>
          </a:p>
        </p:txBody>
      </p:sp>
      <p:pic>
        <p:nvPicPr>
          <p:cNvPr id="6" name="Picture 5"/>
          <p:cNvPicPr>
            <a:picLocks noChangeAspect="1"/>
          </p:cNvPicPr>
          <p:nvPr/>
        </p:nvPicPr>
        <p:blipFill>
          <a:blip r:embed="rId3"/>
          <a:stretch>
            <a:fillRect/>
          </a:stretch>
        </p:blipFill>
        <p:spPr>
          <a:xfrm>
            <a:off x="3962401" y="3048000"/>
            <a:ext cx="4267200" cy="3124200"/>
          </a:xfrm>
          <a:prstGeom prst="rect">
            <a:avLst/>
          </a:prstGeom>
        </p:spPr>
      </p:pic>
    </p:spTree>
    <p:extLst>
      <p:ext uri="{BB962C8B-B14F-4D97-AF65-F5344CB8AC3E}">
        <p14:creationId xmlns="" xmlns:p14="http://schemas.microsoft.com/office/powerpoint/2010/main" val="501764439"/>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1" y="838200"/>
            <a:ext cx="3276599" cy="4876800"/>
          </a:xfrm>
        </p:spPr>
        <p:txBody>
          <a:bodyPr>
            <a:normAutofit fontScale="92500"/>
          </a:bodyPr>
          <a:lstStyle/>
          <a:p>
            <a:pPr marL="0" indent="0">
              <a:buNone/>
            </a:pPr>
            <a:r>
              <a:rPr lang="en-US" sz="2800" b="1" dirty="0">
                <a:solidFill>
                  <a:srgbClr val="424142"/>
                </a:solidFill>
                <a:latin typeface="Georgia" panose="02040502050405020303" charset="0"/>
                <a:ea typeface="SimSun" panose="02010600030101010101" pitchFamily="2" charset="-122"/>
              </a:rPr>
              <a:t>4</a:t>
            </a:r>
            <a:r>
              <a:rPr lang="en-US" b="1" dirty="0">
                <a:solidFill>
                  <a:srgbClr val="424142"/>
                </a:solidFill>
                <a:latin typeface="Georgia" panose="02040502050405020303" charset="0"/>
                <a:ea typeface="SimSun" panose="02010600030101010101" pitchFamily="2" charset="-122"/>
              </a:rPr>
              <a:t>.POSSIBILITY OF </a:t>
            </a:r>
            <a:r>
              <a:rPr lang="en-US" b="1" dirty="0" smtClean="0">
                <a:solidFill>
                  <a:srgbClr val="424142"/>
                </a:solidFill>
                <a:latin typeface="Georgia" panose="02040502050405020303" charset="0"/>
                <a:ea typeface="SimSun" panose="02010600030101010101" pitchFamily="2" charset="-122"/>
              </a:rPr>
              <a:t>POSTPONEMENT: </a:t>
            </a:r>
          </a:p>
          <a:p>
            <a:pPr marL="0" indent="0">
              <a:buNone/>
            </a:pPr>
            <a:r>
              <a:rPr lang="en-US" b="1" i="1" dirty="0">
                <a:solidFill>
                  <a:srgbClr val="0070C0"/>
                </a:solidFill>
                <a:latin typeface="Bell MT" pitchFamily="18" charset="0"/>
                <a:ea typeface="SimSun" panose="02010600030101010101" pitchFamily="2" charset="-122"/>
              </a:rPr>
              <a:t>I</a:t>
            </a:r>
            <a:r>
              <a:rPr lang="en-US" b="1" i="1" dirty="0" smtClean="0">
                <a:solidFill>
                  <a:srgbClr val="0070C0"/>
                </a:solidFill>
                <a:latin typeface="Bell MT" pitchFamily="18" charset="0"/>
                <a:ea typeface="SimSun" panose="02010600030101010101" pitchFamily="2" charset="-122"/>
              </a:rPr>
              <a:t>mplies </a:t>
            </a:r>
            <a:r>
              <a:rPr lang="en-US" b="1" i="1" dirty="0">
                <a:solidFill>
                  <a:srgbClr val="0070C0"/>
                </a:solidFill>
                <a:latin typeface="Bell MT" pitchFamily="18" charset="0"/>
                <a:ea typeface="SimSun" panose="02010600030101010101" pitchFamily="2" charset="-122"/>
              </a:rPr>
              <a:t>that goods whose demand can be postponed by consumers to a near future, then the demand would be highly elastic. For example, purchasing a car and renovating a building can be postponed; therefore, their demand is highly elastic.</a:t>
            </a:r>
            <a:endParaRPr lang="en-US" b="1" i="1" dirty="0">
              <a:solidFill>
                <a:srgbClr val="0070C0"/>
              </a:solidFill>
              <a:latin typeface="Bell MT" pitchFamily="18" charset="0"/>
            </a:endParaRPr>
          </a:p>
          <a:p>
            <a:endParaRPr lang="en-US" dirty="0"/>
          </a:p>
        </p:txBody>
      </p:sp>
      <p:pic>
        <p:nvPicPr>
          <p:cNvPr id="4" name="Picture 3"/>
          <p:cNvPicPr>
            <a:picLocks noChangeAspect="1"/>
          </p:cNvPicPr>
          <p:nvPr/>
        </p:nvPicPr>
        <p:blipFill>
          <a:blip r:embed="rId2"/>
          <a:stretch>
            <a:fillRect/>
          </a:stretch>
        </p:blipFill>
        <p:spPr>
          <a:xfrm>
            <a:off x="4419600" y="1676401"/>
            <a:ext cx="3733800" cy="2895600"/>
          </a:xfrm>
          <a:prstGeom prst="rect">
            <a:avLst/>
          </a:prstGeom>
        </p:spPr>
      </p:pic>
    </p:spTree>
    <p:extLst>
      <p:ext uri="{BB962C8B-B14F-4D97-AF65-F5344CB8AC3E}">
        <p14:creationId xmlns="" xmlns:p14="http://schemas.microsoft.com/office/powerpoint/2010/main" val="1285148446"/>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762000"/>
            <a:ext cx="6196405" cy="3603812"/>
          </a:xfrm>
        </p:spPr>
        <p:txBody>
          <a:bodyPr/>
          <a:lstStyle/>
          <a:p>
            <a:pPr marL="0" indent="0">
              <a:buNone/>
            </a:pPr>
            <a:r>
              <a:rPr lang="en-US" sz="2800" b="1" dirty="0" smtClean="0"/>
              <a:t>5.JOINT </a:t>
            </a:r>
            <a:r>
              <a:rPr lang="en-US" sz="2800" b="1" dirty="0"/>
              <a:t>DEMAND</a:t>
            </a:r>
            <a:r>
              <a:rPr lang="en-US" sz="2800" dirty="0" smtClean="0"/>
              <a:t>:</a:t>
            </a:r>
          </a:p>
          <a:p>
            <a:pPr marL="0" indent="0">
              <a:buNone/>
            </a:pPr>
            <a:r>
              <a:rPr lang="en-US" sz="2800" dirty="0" smtClean="0"/>
              <a:t>       </a:t>
            </a:r>
            <a:r>
              <a:rPr lang="en-US" b="1" i="1" dirty="0" smtClean="0">
                <a:solidFill>
                  <a:srgbClr val="0070C0"/>
                </a:solidFill>
                <a:latin typeface="Bell MT" pitchFamily="18" charset="0"/>
              </a:rPr>
              <a:t>The </a:t>
            </a:r>
            <a:r>
              <a:rPr lang="en-US" b="1" i="1" dirty="0">
                <a:solidFill>
                  <a:srgbClr val="0070C0"/>
                </a:solidFill>
                <a:latin typeface="Bell MT" pitchFamily="18" charset="0"/>
              </a:rPr>
              <a:t>elasticity of demand of the second commodity depends upon the elasticity of demand of the major </a:t>
            </a:r>
            <a:r>
              <a:rPr lang="en-US" b="1" i="1" dirty="0" smtClean="0">
                <a:solidFill>
                  <a:srgbClr val="0070C0"/>
                </a:solidFill>
                <a:latin typeface="Bell MT" pitchFamily="18" charset="0"/>
              </a:rPr>
              <a:t>commodity</a:t>
            </a:r>
          </a:p>
          <a:p>
            <a:pPr marL="0" indent="0">
              <a:buNone/>
            </a:pPr>
            <a:r>
              <a:rPr lang="en-US" b="1" i="1" dirty="0" smtClean="0">
                <a:solidFill>
                  <a:srgbClr val="0070C0"/>
                </a:solidFill>
                <a:latin typeface="Bell MT" pitchFamily="18" charset="0"/>
                <a:sym typeface="+mn-ea"/>
              </a:rPr>
              <a:t>   If </a:t>
            </a:r>
            <a:r>
              <a:rPr lang="en-US" b="1" i="1" dirty="0">
                <a:solidFill>
                  <a:srgbClr val="0070C0"/>
                </a:solidFill>
                <a:latin typeface="Bell MT" pitchFamily="18" charset="0"/>
                <a:sym typeface="+mn-ea"/>
              </a:rPr>
              <a:t>the demand for, say, bread is elastic, the demand for jam will also be elastic.</a:t>
            </a:r>
          </a:p>
          <a:p>
            <a:endParaRPr lang="en-US" dirty="0"/>
          </a:p>
        </p:txBody>
      </p:sp>
      <p:sp>
        <p:nvSpPr>
          <p:cNvPr id="4" name="Rectangle 3"/>
          <p:cNvSpPr/>
          <p:nvPr/>
        </p:nvSpPr>
        <p:spPr>
          <a:xfrm>
            <a:off x="1295400" y="3429000"/>
            <a:ext cx="5867400" cy="2308324"/>
          </a:xfrm>
          <a:prstGeom prst="rect">
            <a:avLst/>
          </a:prstGeom>
        </p:spPr>
        <p:txBody>
          <a:bodyPr wrap="square">
            <a:spAutoFit/>
          </a:bodyPr>
          <a:lstStyle/>
          <a:p>
            <a:pPr indent="0" algn="just"/>
            <a:r>
              <a:rPr lang="en-US" sz="2400" b="1" dirty="0" smtClean="0">
                <a:sym typeface="+mn-ea"/>
              </a:rPr>
              <a:t>6.Time period :</a:t>
            </a:r>
          </a:p>
          <a:p>
            <a:pPr indent="0" algn="just"/>
            <a:r>
              <a:rPr lang="en-US" sz="2400" b="1" i="1" dirty="0" smtClean="0">
                <a:solidFill>
                  <a:srgbClr val="0070C0"/>
                </a:solidFill>
                <a:latin typeface="Bell MT" pitchFamily="18" charset="0"/>
                <a:sym typeface="+mn-ea"/>
              </a:rPr>
              <a:t>Demand is more price elastic, the longer that consumers have to respond to a price change. They have more time to search for cheaper substitutes and switch their spending.</a:t>
            </a:r>
            <a:endParaRPr lang="en-US" sz="2400" b="1" i="1" dirty="0">
              <a:solidFill>
                <a:srgbClr val="0070C0"/>
              </a:solidFill>
              <a:latin typeface="Bell MT" pitchFamily="18" charset="0"/>
            </a:endParaRPr>
          </a:p>
        </p:txBody>
      </p:sp>
    </p:spTree>
    <p:extLst>
      <p:ext uri="{BB962C8B-B14F-4D97-AF65-F5344CB8AC3E}">
        <p14:creationId xmlns="" xmlns:p14="http://schemas.microsoft.com/office/powerpoint/2010/main" val="865517900"/>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1" y="1143001"/>
            <a:ext cx="3429000" cy="4572000"/>
          </a:xfrm>
        </p:spPr>
        <p:txBody>
          <a:bodyPr>
            <a:normAutofit fontScale="92500" lnSpcReduction="10000"/>
          </a:bodyPr>
          <a:lstStyle/>
          <a:p>
            <a:pPr marL="0" indent="0">
              <a:buNone/>
            </a:pPr>
            <a:r>
              <a:rPr lang="en-US" sz="3200" b="1" dirty="0">
                <a:sym typeface="+mn-ea"/>
              </a:rPr>
              <a:t>7.HABITS</a:t>
            </a:r>
            <a:r>
              <a:rPr lang="en-US" sz="2800" b="1" dirty="0" smtClean="0">
                <a:sym typeface="+mn-ea"/>
              </a:rPr>
              <a:t>:</a:t>
            </a:r>
          </a:p>
          <a:p>
            <a:pPr marL="0" indent="0">
              <a:buNone/>
            </a:pPr>
            <a:r>
              <a:rPr lang="en-US" b="1" i="1" dirty="0" smtClean="0">
                <a:solidFill>
                  <a:srgbClr val="0070C0"/>
                </a:solidFill>
                <a:latin typeface="Bell MT" pitchFamily="18" charset="0"/>
                <a:sym typeface="+mn-ea"/>
              </a:rPr>
              <a:t>People </a:t>
            </a:r>
            <a:r>
              <a:rPr lang="en-US" b="1" i="1" dirty="0">
                <a:solidFill>
                  <a:srgbClr val="0070C0"/>
                </a:solidFill>
                <a:latin typeface="Bell MT" pitchFamily="18" charset="0"/>
                <a:sym typeface="+mn-ea"/>
              </a:rPr>
              <a:t>who are habituated to the consumption of a particular commodity, like coffee, tea or cigarette of a particular brand, the demand for it will be inelastic. We find that the prices of coffee, tea  increase almost every year but there has been little effect on their demand because people are in the habit of consuming them.</a:t>
            </a:r>
            <a:endParaRPr lang="en-US" b="1" i="1" dirty="0">
              <a:solidFill>
                <a:srgbClr val="0070C0"/>
              </a:solidFill>
              <a:latin typeface="Bell MT" pitchFamily="18" charset="0"/>
            </a:endParaRPr>
          </a:p>
          <a:p>
            <a:endParaRPr lang="en-US" dirty="0"/>
          </a:p>
        </p:txBody>
      </p:sp>
      <p:pic>
        <p:nvPicPr>
          <p:cNvPr id="4" name="Picture 3"/>
          <p:cNvPicPr>
            <a:picLocks noChangeAspect="1"/>
          </p:cNvPicPr>
          <p:nvPr/>
        </p:nvPicPr>
        <p:blipFill>
          <a:blip r:embed="rId2"/>
          <a:stretch>
            <a:fillRect/>
          </a:stretch>
        </p:blipFill>
        <p:spPr>
          <a:xfrm>
            <a:off x="4495800" y="1752600"/>
            <a:ext cx="3796030" cy="3429000"/>
          </a:xfrm>
          <a:prstGeom prst="rect">
            <a:avLst/>
          </a:prstGeom>
        </p:spPr>
      </p:pic>
    </p:spTree>
    <p:extLst>
      <p:ext uri="{BB962C8B-B14F-4D97-AF65-F5344CB8AC3E}">
        <p14:creationId xmlns="" xmlns:p14="http://schemas.microsoft.com/office/powerpoint/2010/main" val="1608530206"/>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i="1" dirty="0" smtClean="0">
                <a:solidFill>
                  <a:srgbClr val="7030A0"/>
                </a:solidFill>
                <a:latin typeface="Algerian" pitchFamily="82" charset="0"/>
              </a:rPr>
              <a:t>Methods of Measuring Price Elasticity of Demand</a:t>
            </a:r>
            <a:endParaRPr lang="en-US" sz="3200" b="1" i="1" dirty="0">
              <a:solidFill>
                <a:srgbClr val="7030A0"/>
              </a:solidFill>
              <a:latin typeface="Algerian" pitchFamily="82" charset="0"/>
            </a:endParaRPr>
          </a:p>
        </p:txBody>
      </p:sp>
      <p:sp>
        <p:nvSpPr>
          <p:cNvPr id="3" name="Content Placeholder 2"/>
          <p:cNvSpPr>
            <a:spLocks noGrp="1"/>
          </p:cNvSpPr>
          <p:nvPr>
            <p:ph idx="1"/>
          </p:nvPr>
        </p:nvSpPr>
        <p:spPr/>
        <p:txBody>
          <a:bodyPr/>
          <a:lstStyle/>
          <a:p>
            <a:r>
              <a:rPr lang="en-US" b="1" i="1" dirty="0" smtClean="0">
                <a:latin typeface="Bell MT" pitchFamily="18" charset="0"/>
              </a:rPr>
              <a:t>There are basically five ways by which we can measure price elasticity of demand. These methods are</a:t>
            </a:r>
          </a:p>
          <a:p>
            <a:pPr>
              <a:buNone/>
            </a:pPr>
            <a:r>
              <a:rPr lang="en-US" b="1" i="1" dirty="0" smtClean="0">
                <a:solidFill>
                  <a:srgbClr val="0070C0"/>
                </a:solidFill>
                <a:latin typeface="Bell MT" pitchFamily="18" charset="0"/>
              </a:rPr>
              <a:t>1.Point/Geometric Method</a:t>
            </a:r>
          </a:p>
          <a:p>
            <a:pPr>
              <a:buNone/>
            </a:pPr>
            <a:r>
              <a:rPr lang="en-US" b="1" i="1" dirty="0" smtClean="0">
                <a:solidFill>
                  <a:srgbClr val="0070C0"/>
                </a:solidFill>
                <a:latin typeface="Bell MT" pitchFamily="18" charset="0"/>
              </a:rPr>
              <a:t>2.Arc Method</a:t>
            </a:r>
          </a:p>
          <a:p>
            <a:pPr>
              <a:buNone/>
            </a:pPr>
            <a:r>
              <a:rPr lang="en-US" b="1" i="1" dirty="0" smtClean="0">
                <a:solidFill>
                  <a:srgbClr val="0070C0"/>
                </a:solidFill>
                <a:latin typeface="Bell MT" pitchFamily="18" charset="0"/>
              </a:rPr>
              <a:t>3.Percentage Method</a:t>
            </a:r>
          </a:p>
          <a:p>
            <a:pPr>
              <a:buNone/>
            </a:pPr>
            <a:r>
              <a:rPr lang="en-US" b="1" i="1" dirty="0" smtClean="0">
                <a:solidFill>
                  <a:srgbClr val="0070C0"/>
                </a:solidFill>
                <a:latin typeface="Bell MT" pitchFamily="18" charset="0"/>
              </a:rPr>
              <a:t>4.Total Outlay Method</a:t>
            </a:r>
          </a:p>
          <a:p>
            <a:pPr>
              <a:buNone/>
            </a:pPr>
            <a:r>
              <a:rPr lang="en-US" b="1" i="1" dirty="0" smtClean="0">
                <a:solidFill>
                  <a:srgbClr val="0070C0"/>
                </a:solidFill>
                <a:latin typeface="Bell MT" pitchFamily="18" charset="0"/>
              </a:rPr>
              <a:t>5.Revenue Method </a:t>
            </a:r>
            <a:endParaRPr lang="en-US" b="1" i="1" dirty="0">
              <a:solidFill>
                <a:srgbClr val="0070C0"/>
              </a:solidFill>
              <a:latin typeface="Bell MT" pitchFamily="18" charset="0"/>
            </a:endParaRPr>
          </a:p>
        </p:txBody>
      </p:sp>
    </p:spTree>
    <p:extLst>
      <p:ext uri="{BB962C8B-B14F-4D97-AF65-F5344CB8AC3E}">
        <p14:creationId xmlns="" xmlns:p14="http://schemas.microsoft.com/office/powerpoint/2010/main" val="982089636"/>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63562"/>
          </a:xfrm>
        </p:spPr>
        <p:txBody>
          <a:bodyPr>
            <a:normAutofit fontScale="90000"/>
          </a:bodyPr>
          <a:lstStyle/>
          <a:p>
            <a:r>
              <a:rPr lang="en-US" sz="3600" b="1" i="1" dirty="0" smtClean="0">
                <a:solidFill>
                  <a:srgbClr val="7030A0"/>
                </a:solidFill>
                <a:latin typeface="Algerian" pitchFamily="82" charset="0"/>
              </a:rPr>
              <a:t>1.Point/Geometric  Method</a:t>
            </a:r>
            <a:endParaRPr lang="en-US" sz="3600" b="1" i="1" dirty="0">
              <a:solidFill>
                <a:srgbClr val="7030A0"/>
              </a:solidFill>
              <a:latin typeface="Algerian" pitchFamily="82" charset="0"/>
            </a:endParaRPr>
          </a:p>
        </p:txBody>
      </p:sp>
      <p:pic>
        <p:nvPicPr>
          <p:cNvPr id="7170" name="Picture 2"/>
          <p:cNvPicPr>
            <a:picLocks noChangeAspect="1" noChangeArrowheads="1"/>
          </p:cNvPicPr>
          <p:nvPr/>
        </p:nvPicPr>
        <p:blipFill>
          <a:blip r:embed="rId3" cstate="print"/>
          <a:srcRect/>
          <a:stretch>
            <a:fillRect/>
          </a:stretch>
        </p:blipFill>
        <p:spPr bwMode="auto">
          <a:xfrm>
            <a:off x="5029200" y="1447800"/>
            <a:ext cx="3276600" cy="3505200"/>
          </a:xfrm>
          <a:prstGeom prst="rect">
            <a:avLst/>
          </a:prstGeom>
          <a:noFill/>
          <a:ln w="9525">
            <a:noFill/>
            <a:miter lim="800000"/>
            <a:headEnd/>
            <a:tailEnd/>
          </a:ln>
        </p:spPr>
      </p:pic>
      <p:sp>
        <p:nvSpPr>
          <p:cNvPr id="6" name="Content Placeholder 5"/>
          <p:cNvSpPr>
            <a:spLocks noGrp="1"/>
          </p:cNvSpPr>
          <p:nvPr>
            <p:ph idx="1"/>
          </p:nvPr>
        </p:nvSpPr>
        <p:spPr>
          <a:xfrm>
            <a:off x="1066800" y="1447799"/>
            <a:ext cx="4114800" cy="3352801"/>
          </a:xfrm>
        </p:spPr>
        <p:txBody>
          <a:bodyPr>
            <a:normAutofit lnSpcReduction="10000"/>
          </a:bodyPr>
          <a:lstStyle/>
          <a:p>
            <a:r>
              <a:rPr lang="en-US" b="1" i="1" dirty="0" smtClean="0">
                <a:solidFill>
                  <a:srgbClr val="0070C0"/>
                </a:solidFill>
                <a:latin typeface="Bell MT" pitchFamily="18" charset="0"/>
              </a:rPr>
              <a:t>This method is used to measure the price elasticity</a:t>
            </a:r>
          </a:p>
          <a:p>
            <a:pPr>
              <a:buNone/>
            </a:pPr>
            <a:r>
              <a:rPr lang="en-US" b="1" i="1" dirty="0">
                <a:solidFill>
                  <a:srgbClr val="0070C0"/>
                </a:solidFill>
                <a:latin typeface="Bell MT" pitchFamily="18" charset="0"/>
              </a:rPr>
              <a:t> </a:t>
            </a:r>
            <a:r>
              <a:rPr lang="en-US" b="1" i="1" dirty="0" smtClean="0">
                <a:solidFill>
                  <a:srgbClr val="0070C0"/>
                </a:solidFill>
                <a:latin typeface="Bell MT" pitchFamily="18" charset="0"/>
              </a:rPr>
              <a:t>   of demand at any given point in the curve.</a:t>
            </a:r>
          </a:p>
          <a:p>
            <a:r>
              <a:rPr lang="en-US" b="1" i="1" dirty="0" smtClean="0">
                <a:solidFill>
                  <a:srgbClr val="0070C0"/>
                </a:solidFill>
                <a:latin typeface="Bell MT" pitchFamily="18" charset="0"/>
              </a:rPr>
              <a:t>According to this method, elasticity of demand will be different on each point of a demand curve. </a:t>
            </a:r>
          </a:p>
          <a:p>
            <a:pPr>
              <a:buNone/>
            </a:pPr>
            <a:endParaRPr lang="en-US" b="1" i="1" dirty="0" smtClean="0">
              <a:solidFill>
                <a:srgbClr val="0070C0"/>
              </a:solidFill>
              <a:latin typeface="Bell MT" pitchFamily="18" charset="0"/>
            </a:endParaRPr>
          </a:p>
          <a:p>
            <a:pPr>
              <a:buNone/>
            </a:pPr>
            <a:endParaRPr lang="en-US" dirty="0"/>
          </a:p>
        </p:txBody>
      </p:sp>
      <p:pic>
        <p:nvPicPr>
          <p:cNvPr id="7" name="Picture 3" descr="C:\Users\Srihariraju\Desktop\08.png"/>
          <p:cNvPicPr>
            <a:picLocks noChangeAspect="1" noChangeArrowheads="1"/>
          </p:cNvPicPr>
          <p:nvPr/>
        </p:nvPicPr>
        <p:blipFill>
          <a:blip r:embed="rId4" cstate="print"/>
          <a:srcRect/>
          <a:stretch>
            <a:fillRect/>
          </a:stretch>
        </p:blipFill>
        <p:spPr bwMode="auto">
          <a:xfrm>
            <a:off x="838200" y="4724400"/>
            <a:ext cx="5105400" cy="1295400"/>
          </a:xfrm>
          <a:prstGeom prst="rect">
            <a:avLst/>
          </a:prstGeom>
          <a:noFill/>
        </p:spPr>
      </p:pic>
    </p:spTree>
    <p:extLst>
      <p:ext uri="{BB962C8B-B14F-4D97-AF65-F5344CB8AC3E}">
        <p14:creationId xmlns="" xmlns:p14="http://schemas.microsoft.com/office/powerpoint/2010/main" val="2800287929"/>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85800"/>
          </a:xfrm>
        </p:spPr>
        <p:txBody>
          <a:bodyPr>
            <a:normAutofit/>
          </a:bodyPr>
          <a:lstStyle/>
          <a:p>
            <a:r>
              <a:rPr lang="en-US" sz="3600" b="1" i="1" dirty="0" smtClean="0">
                <a:solidFill>
                  <a:srgbClr val="7030A0"/>
                </a:solidFill>
                <a:latin typeface="Algerian" pitchFamily="82" charset="0"/>
              </a:rPr>
              <a:t>2.Arc Method</a:t>
            </a:r>
            <a:endParaRPr lang="en-US" sz="3600" b="1" i="1" dirty="0">
              <a:solidFill>
                <a:srgbClr val="7030A0"/>
              </a:solidFill>
              <a:latin typeface="Algerian" pitchFamily="82" charset="0"/>
            </a:endParaRPr>
          </a:p>
        </p:txBody>
      </p:sp>
      <p:sp>
        <p:nvSpPr>
          <p:cNvPr id="3" name="Content Placeholder 2"/>
          <p:cNvSpPr>
            <a:spLocks noGrp="1"/>
          </p:cNvSpPr>
          <p:nvPr>
            <p:ph idx="1"/>
          </p:nvPr>
        </p:nvSpPr>
        <p:spPr>
          <a:xfrm>
            <a:off x="1295400" y="1524000"/>
            <a:ext cx="3505200" cy="4602163"/>
          </a:xfrm>
        </p:spPr>
        <p:txBody>
          <a:bodyPr>
            <a:normAutofit lnSpcReduction="10000"/>
          </a:bodyPr>
          <a:lstStyle/>
          <a:p>
            <a:r>
              <a:rPr lang="en-US" b="1" i="1" dirty="0" smtClean="0">
                <a:solidFill>
                  <a:srgbClr val="0070C0"/>
                </a:solidFill>
                <a:latin typeface="Bell MT" pitchFamily="18" charset="0"/>
              </a:rPr>
              <a:t>This method is used to find out price elasticity of demand over a certain range of price and quantity.</a:t>
            </a:r>
          </a:p>
          <a:p>
            <a:r>
              <a:rPr lang="en-US" b="1" i="1" dirty="0" smtClean="0">
                <a:solidFill>
                  <a:srgbClr val="0070C0"/>
                </a:solidFill>
                <a:latin typeface="Bell MT" pitchFamily="18" charset="0"/>
              </a:rPr>
              <a:t>Thus, this method is applied while calculating PED when price (or)</a:t>
            </a:r>
          </a:p>
          <a:p>
            <a:pPr>
              <a:buNone/>
            </a:pPr>
            <a:r>
              <a:rPr lang="en-US" b="1" i="1" dirty="0" smtClean="0">
                <a:solidFill>
                  <a:srgbClr val="0070C0"/>
                </a:solidFill>
                <a:latin typeface="Bell MT" pitchFamily="18" charset="0"/>
              </a:rPr>
              <a:t>    quantity demanded of the commodity is highly changed.</a:t>
            </a:r>
            <a:endParaRPr lang="en-US" b="1" i="1" dirty="0">
              <a:solidFill>
                <a:srgbClr val="0070C0"/>
              </a:solidFill>
              <a:latin typeface="Bell MT" pitchFamily="18" charset="0"/>
            </a:endParaRPr>
          </a:p>
        </p:txBody>
      </p:sp>
      <p:pic>
        <p:nvPicPr>
          <p:cNvPr id="10242" name="Picture 2" descr="C:\Users\Srihariraju\Desktop\10.jpg"/>
          <p:cNvPicPr>
            <a:picLocks noChangeAspect="1" noChangeArrowheads="1"/>
          </p:cNvPicPr>
          <p:nvPr/>
        </p:nvPicPr>
        <p:blipFill>
          <a:blip r:embed="rId2" cstate="print"/>
          <a:srcRect/>
          <a:stretch>
            <a:fillRect/>
          </a:stretch>
        </p:blipFill>
        <p:spPr bwMode="auto">
          <a:xfrm>
            <a:off x="4876800" y="2017776"/>
            <a:ext cx="3276600" cy="3429000"/>
          </a:xfrm>
          <a:prstGeom prst="rect">
            <a:avLst/>
          </a:prstGeom>
          <a:noFill/>
        </p:spPr>
      </p:pic>
    </p:spTree>
    <p:extLst>
      <p:ext uri="{BB962C8B-B14F-4D97-AF65-F5344CB8AC3E}">
        <p14:creationId xmlns="" xmlns:p14="http://schemas.microsoft.com/office/powerpoint/2010/main" val="75470098"/>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524000"/>
            <a:ext cx="4267200" cy="4602163"/>
          </a:xfrm>
        </p:spPr>
        <p:txBody>
          <a:bodyPr>
            <a:normAutofit lnSpcReduction="10000"/>
          </a:bodyPr>
          <a:lstStyle/>
          <a:p>
            <a:pPr>
              <a:buNone/>
            </a:pPr>
            <a:r>
              <a:rPr lang="en-US" sz="2800" b="1" i="1" dirty="0" smtClean="0">
                <a:solidFill>
                  <a:srgbClr val="0070C0"/>
                </a:solidFill>
                <a:latin typeface="Bell MT" pitchFamily="18" charset="0"/>
                <a:cs typeface="Arial" pitchFamily="34" charset="0"/>
              </a:rPr>
              <a:t>where</a:t>
            </a:r>
          </a:p>
          <a:p>
            <a:pPr>
              <a:buNone/>
            </a:pPr>
            <a:r>
              <a:rPr lang="el-GR" sz="2800" b="1" i="1" dirty="0">
                <a:solidFill>
                  <a:srgbClr val="0070C0"/>
                </a:solidFill>
              </a:rPr>
              <a:t>Δ</a:t>
            </a:r>
            <a:r>
              <a:rPr lang="en-US" sz="2800" b="1" i="1" dirty="0" smtClean="0">
                <a:solidFill>
                  <a:srgbClr val="0070C0"/>
                </a:solidFill>
                <a:latin typeface="Bell MT" pitchFamily="18" charset="0"/>
              </a:rPr>
              <a:t>Q=change in quantity demanded</a:t>
            </a:r>
          </a:p>
          <a:p>
            <a:pPr>
              <a:buNone/>
            </a:pPr>
            <a:r>
              <a:rPr lang="en-US" sz="2800" b="1" i="1" dirty="0" smtClean="0">
                <a:solidFill>
                  <a:srgbClr val="0070C0"/>
                </a:solidFill>
                <a:latin typeface="Bell MT" pitchFamily="18" charset="0"/>
              </a:rPr>
              <a:t>Q1=original quantity</a:t>
            </a:r>
          </a:p>
          <a:p>
            <a:pPr>
              <a:buNone/>
            </a:pPr>
            <a:r>
              <a:rPr lang="en-US" sz="2800" b="1" i="1" dirty="0" smtClean="0">
                <a:solidFill>
                  <a:srgbClr val="0070C0"/>
                </a:solidFill>
                <a:latin typeface="Bell MT" pitchFamily="18" charset="0"/>
              </a:rPr>
              <a:t>Q2=new quantity</a:t>
            </a:r>
          </a:p>
          <a:p>
            <a:pPr>
              <a:buNone/>
            </a:pPr>
            <a:endParaRPr lang="en-US" sz="2800" b="1" i="1" dirty="0">
              <a:solidFill>
                <a:srgbClr val="0070C0"/>
              </a:solidFill>
              <a:latin typeface="Bell MT" pitchFamily="18" charset="0"/>
              <a:cs typeface="Arial" pitchFamily="34" charset="0"/>
            </a:endParaRPr>
          </a:p>
          <a:p>
            <a:pPr>
              <a:buNone/>
            </a:pPr>
            <a:r>
              <a:rPr lang="el-GR" sz="2800" b="1" i="1" dirty="0">
                <a:solidFill>
                  <a:srgbClr val="0070C0"/>
                </a:solidFill>
              </a:rPr>
              <a:t>Δ</a:t>
            </a:r>
            <a:r>
              <a:rPr lang="en-US" sz="2800" b="1" i="1" dirty="0" smtClean="0">
                <a:solidFill>
                  <a:srgbClr val="0070C0"/>
                </a:solidFill>
                <a:latin typeface="Bell MT" pitchFamily="18" charset="0"/>
              </a:rPr>
              <a:t>P=change in price of commodity</a:t>
            </a:r>
          </a:p>
          <a:p>
            <a:pPr>
              <a:buNone/>
            </a:pPr>
            <a:r>
              <a:rPr lang="en-US" sz="2800" b="1" i="1" dirty="0" smtClean="0">
                <a:solidFill>
                  <a:srgbClr val="0070C0"/>
                </a:solidFill>
                <a:latin typeface="Bell MT" pitchFamily="18" charset="0"/>
              </a:rPr>
              <a:t>P1=original price</a:t>
            </a:r>
          </a:p>
          <a:p>
            <a:pPr>
              <a:buNone/>
            </a:pPr>
            <a:r>
              <a:rPr lang="en-US" sz="2800" b="1" i="1" dirty="0">
                <a:solidFill>
                  <a:srgbClr val="0070C0"/>
                </a:solidFill>
                <a:latin typeface="Bell MT" pitchFamily="18" charset="0"/>
              </a:rPr>
              <a:t>P2 </a:t>
            </a:r>
            <a:r>
              <a:rPr lang="en-US" sz="2800" b="1" i="1" dirty="0" smtClean="0">
                <a:solidFill>
                  <a:srgbClr val="0070C0"/>
                </a:solidFill>
                <a:latin typeface="Bell MT" pitchFamily="18" charset="0"/>
              </a:rPr>
              <a:t>=new price</a:t>
            </a:r>
            <a:r>
              <a:rPr lang="en-US" sz="2800" b="1" i="1" dirty="0" smtClean="0">
                <a:solidFill>
                  <a:srgbClr val="0070C0"/>
                </a:solidFill>
                <a:latin typeface="Bell MT" pitchFamily="18" charset="0"/>
                <a:cs typeface="Arial" pitchFamily="34" charset="0"/>
              </a:rPr>
              <a:t> </a:t>
            </a:r>
          </a:p>
        </p:txBody>
      </p:sp>
      <p:pic>
        <p:nvPicPr>
          <p:cNvPr id="9218" name="Picture 2" descr="C:\Users\Srihariraju\Desktop\09.png"/>
          <p:cNvPicPr>
            <a:picLocks noChangeAspect="1" noChangeArrowheads="1"/>
          </p:cNvPicPr>
          <p:nvPr/>
        </p:nvPicPr>
        <p:blipFill>
          <a:blip r:embed="rId2" cstate="print"/>
          <a:srcRect/>
          <a:stretch>
            <a:fillRect/>
          </a:stretch>
        </p:blipFill>
        <p:spPr bwMode="auto">
          <a:xfrm>
            <a:off x="4648200" y="1447800"/>
            <a:ext cx="3581400" cy="4495800"/>
          </a:xfrm>
          <a:prstGeom prst="rect">
            <a:avLst/>
          </a:prstGeom>
          <a:noFill/>
        </p:spPr>
      </p:pic>
    </p:spTree>
    <p:extLst>
      <p:ext uri="{BB962C8B-B14F-4D97-AF65-F5344CB8AC3E}">
        <p14:creationId xmlns="" xmlns:p14="http://schemas.microsoft.com/office/powerpoint/2010/main" val="1800294196"/>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normAutofit/>
          </a:bodyPr>
          <a:lstStyle/>
          <a:p>
            <a:r>
              <a:rPr lang="en-US" sz="3600" b="1" i="1" dirty="0" smtClean="0">
                <a:solidFill>
                  <a:srgbClr val="7030A0"/>
                </a:solidFill>
                <a:latin typeface="Algerian" pitchFamily="82" charset="0"/>
              </a:rPr>
              <a:t>3.Percentage Method</a:t>
            </a:r>
            <a:endParaRPr lang="en-US" sz="3600" b="1" i="1" dirty="0">
              <a:solidFill>
                <a:srgbClr val="7030A0"/>
              </a:solidFill>
              <a:latin typeface="Algerian" pitchFamily="82" charset="0"/>
            </a:endParaRPr>
          </a:p>
        </p:txBody>
      </p:sp>
      <p:sp>
        <p:nvSpPr>
          <p:cNvPr id="3" name="Content Placeholder 2"/>
          <p:cNvSpPr>
            <a:spLocks noGrp="1"/>
          </p:cNvSpPr>
          <p:nvPr>
            <p:ph idx="1"/>
          </p:nvPr>
        </p:nvSpPr>
        <p:spPr>
          <a:xfrm>
            <a:off x="990600" y="1981200"/>
            <a:ext cx="6934200" cy="3581400"/>
          </a:xfrm>
        </p:spPr>
        <p:txBody>
          <a:bodyPr/>
          <a:lstStyle/>
          <a:p>
            <a:r>
              <a:rPr lang="en-US" b="1" i="1" dirty="0" smtClean="0">
                <a:solidFill>
                  <a:srgbClr val="0070C0"/>
                </a:solidFill>
                <a:latin typeface="Bell MT" pitchFamily="18" charset="0"/>
              </a:rPr>
              <a:t>Percentage method is one of the commonly used approaches of measuring price elasticity of demand under which price elasticity is measured in terms of rate of percentage change in quantity demanded to percentage change in price.</a:t>
            </a:r>
            <a:endParaRPr lang="en-US" b="1" i="1" dirty="0">
              <a:solidFill>
                <a:srgbClr val="0070C0"/>
              </a:solidFill>
              <a:latin typeface="Bell MT" pitchFamily="18" charset="0"/>
            </a:endParaRPr>
          </a:p>
        </p:txBody>
      </p:sp>
    </p:spTree>
    <p:extLst>
      <p:ext uri="{BB962C8B-B14F-4D97-AF65-F5344CB8AC3E}">
        <p14:creationId xmlns="" xmlns:p14="http://schemas.microsoft.com/office/powerpoint/2010/main" val="1664867577"/>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3040" y="1143000"/>
            <a:ext cx="6196405" cy="4580069"/>
          </a:xfrm>
        </p:spPr>
        <p:txBody>
          <a:bodyPr>
            <a:noAutofit/>
          </a:bodyPr>
          <a:lstStyle/>
          <a:p>
            <a:pPr marL="0" indent="0" algn="just">
              <a:buNone/>
            </a:pPr>
            <a:r>
              <a:rPr lang="en-US" sz="2800" b="1" i="1" dirty="0">
                <a:solidFill>
                  <a:schemeClr val="bg2">
                    <a:lumMod val="50000"/>
                  </a:schemeClr>
                </a:solidFill>
                <a:latin typeface="Bell MT" pitchFamily="18" charset="0"/>
              </a:rPr>
              <a:t>Demand is an economic principle referring to a </a:t>
            </a:r>
            <a:r>
              <a:rPr lang="en-US" sz="2800" b="1" i="1" dirty="0" smtClean="0">
                <a:solidFill>
                  <a:schemeClr val="bg2">
                    <a:lumMod val="50000"/>
                  </a:schemeClr>
                </a:solidFill>
                <a:latin typeface="Bell MT" pitchFamily="18" charset="0"/>
              </a:rPr>
              <a:t>consumers </a:t>
            </a:r>
            <a:r>
              <a:rPr lang="en-US" sz="2800" b="1" i="1" dirty="0">
                <a:solidFill>
                  <a:schemeClr val="bg2">
                    <a:lumMod val="50000"/>
                  </a:schemeClr>
                </a:solidFill>
                <a:latin typeface="Bell MT" pitchFamily="18" charset="0"/>
              </a:rPr>
              <a:t>desire to purchase goods and services </a:t>
            </a:r>
            <a:r>
              <a:rPr lang="en-US" sz="2800" b="1" i="1" dirty="0" smtClean="0">
                <a:solidFill>
                  <a:schemeClr val="bg2">
                    <a:lumMod val="50000"/>
                  </a:schemeClr>
                </a:solidFill>
                <a:latin typeface="Bell MT" pitchFamily="18" charset="0"/>
              </a:rPr>
              <a:t>and willingness </a:t>
            </a:r>
            <a:r>
              <a:rPr lang="en-US" sz="2800" b="1" i="1" dirty="0">
                <a:solidFill>
                  <a:schemeClr val="bg2">
                    <a:lumMod val="50000"/>
                  </a:schemeClr>
                </a:solidFill>
                <a:latin typeface="Bell MT" pitchFamily="18" charset="0"/>
              </a:rPr>
              <a:t>to pay a price for a specific good or service. Holding all other factors </a:t>
            </a:r>
            <a:r>
              <a:rPr lang="en-US" sz="2800" b="1" i="1" dirty="0" smtClean="0">
                <a:solidFill>
                  <a:schemeClr val="bg2">
                    <a:lumMod val="50000"/>
                  </a:schemeClr>
                </a:solidFill>
                <a:latin typeface="Bell MT" pitchFamily="18" charset="0"/>
              </a:rPr>
              <a:t>constant , an </a:t>
            </a:r>
            <a:r>
              <a:rPr lang="en-US" sz="2800" b="1" i="1" dirty="0">
                <a:solidFill>
                  <a:schemeClr val="bg2">
                    <a:lumMod val="50000"/>
                  </a:schemeClr>
                </a:solidFill>
                <a:latin typeface="Bell MT" pitchFamily="18" charset="0"/>
              </a:rPr>
              <a:t>increase </a:t>
            </a:r>
            <a:r>
              <a:rPr lang="en-US" sz="2800" b="1" i="1" dirty="0" smtClean="0">
                <a:solidFill>
                  <a:schemeClr val="bg2">
                    <a:lumMod val="50000"/>
                  </a:schemeClr>
                </a:solidFill>
                <a:latin typeface="Bell MT" pitchFamily="18" charset="0"/>
              </a:rPr>
              <a:t>in the </a:t>
            </a:r>
            <a:r>
              <a:rPr lang="en-US" sz="2800" b="1" i="1" dirty="0">
                <a:solidFill>
                  <a:schemeClr val="bg2">
                    <a:lumMod val="50000"/>
                  </a:schemeClr>
                </a:solidFill>
                <a:latin typeface="Bell MT" pitchFamily="18" charset="0"/>
              </a:rPr>
              <a:t>price of a good or service will decrease </a:t>
            </a:r>
            <a:r>
              <a:rPr lang="en-US" sz="2800" b="1" i="1" dirty="0" smtClean="0">
                <a:solidFill>
                  <a:schemeClr val="bg2">
                    <a:lumMod val="50000"/>
                  </a:schemeClr>
                </a:solidFill>
                <a:latin typeface="Bell MT" pitchFamily="18" charset="0"/>
              </a:rPr>
              <a:t>the </a:t>
            </a:r>
            <a:r>
              <a:rPr lang="en-US" sz="2800" b="1" i="1" dirty="0">
                <a:solidFill>
                  <a:schemeClr val="bg2">
                    <a:lumMod val="50000"/>
                  </a:schemeClr>
                </a:solidFill>
                <a:latin typeface="Bell MT" pitchFamily="18" charset="0"/>
              </a:rPr>
              <a:t>quantity demanded, and vice versa</a:t>
            </a:r>
            <a:r>
              <a:rPr lang="en-US" sz="2800" dirty="0">
                <a:solidFill>
                  <a:schemeClr val="bg2">
                    <a:lumMod val="50000"/>
                  </a:schemeClr>
                </a:solidFill>
              </a:rPr>
              <a:t>.</a:t>
            </a:r>
          </a:p>
        </p:txBody>
      </p:sp>
    </p:spTree>
    <p:extLst>
      <p:ext uri="{BB962C8B-B14F-4D97-AF65-F5344CB8AC3E}">
        <p14:creationId xmlns="" xmlns:p14="http://schemas.microsoft.com/office/powerpoint/2010/main" val="3627401000"/>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descr="C:\Users\Srihariraju\Desktop\11.png"/>
          <p:cNvPicPr>
            <a:picLocks noGrp="1" noChangeAspect="1" noChangeArrowheads="1"/>
          </p:cNvPicPr>
          <p:nvPr>
            <p:ph idx="1"/>
          </p:nvPr>
        </p:nvPicPr>
        <p:blipFill>
          <a:blip r:embed="rId2" cstate="print"/>
          <a:srcRect/>
          <a:stretch>
            <a:fillRect/>
          </a:stretch>
        </p:blipFill>
        <p:spPr bwMode="auto">
          <a:xfrm>
            <a:off x="838200" y="838200"/>
            <a:ext cx="7315199" cy="5181600"/>
          </a:xfrm>
          <a:prstGeom prst="rect">
            <a:avLst/>
          </a:prstGeom>
          <a:noFill/>
        </p:spPr>
      </p:pic>
    </p:spTree>
    <p:extLst>
      <p:ext uri="{BB962C8B-B14F-4D97-AF65-F5344CB8AC3E}">
        <p14:creationId xmlns="" xmlns:p14="http://schemas.microsoft.com/office/powerpoint/2010/main" val="3424680086"/>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i="1" dirty="0" smtClean="0">
                <a:solidFill>
                  <a:srgbClr val="7030A0"/>
                </a:solidFill>
                <a:latin typeface="Algerian" pitchFamily="82" charset="0"/>
              </a:rPr>
              <a:t>4.Total Outlay Method</a:t>
            </a:r>
            <a:endParaRPr lang="en-US" sz="3600" b="1" i="1" dirty="0">
              <a:solidFill>
                <a:srgbClr val="7030A0"/>
              </a:solidFill>
              <a:latin typeface="Algerian" pitchFamily="82" charset="0"/>
            </a:endParaRPr>
          </a:p>
        </p:txBody>
      </p:sp>
      <p:sp>
        <p:nvSpPr>
          <p:cNvPr id="3" name="Content Placeholder 2"/>
          <p:cNvSpPr>
            <a:spLocks noGrp="1"/>
          </p:cNvSpPr>
          <p:nvPr>
            <p:ph idx="1"/>
          </p:nvPr>
        </p:nvSpPr>
        <p:spPr>
          <a:xfrm>
            <a:off x="1143000" y="2133599"/>
            <a:ext cx="7162800" cy="3733801"/>
          </a:xfrm>
        </p:spPr>
        <p:txBody>
          <a:bodyPr/>
          <a:lstStyle/>
          <a:p>
            <a:r>
              <a:rPr lang="en-US" b="1" i="1" dirty="0" smtClean="0">
                <a:solidFill>
                  <a:srgbClr val="0070C0"/>
                </a:solidFill>
                <a:latin typeface="Bell MT" pitchFamily="18" charset="0"/>
              </a:rPr>
              <a:t>Total outlay method also known as Total Expenditure Method of measuring price elasticity of demand was developed by Professor Alfred Marshall.</a:t>
            </a:r>
          </a:p>
          <a:p>
            <a:r>
              <a:rPr lang="en-US" b="1" i="1" dirty="0" smtClean="0">
                <a:solidFill>
                  <a:srgbClr val="0070C0"/>
                </a:solidFill>
                <a:latin typeface="Bell MT" pitchFamily="18" charset="0"/>
              </a:rPr>
              <a:t>According to this method, price elasticity of demand can be measured by comparing total expenditure on a commodity before and after</a:t>
            </a:r>
          </a:p>
          <a:p>
            <a:pPr>
              <a:buNone/>
            </a:pPr>
            <a:r>
              <a:rPr lang="en-US" b="1" i="1" dirty="0">
                <a:solidFill>
                  <a:srgbClr val="0070C0"/>
                </a:solidFill>
                <a:latin typeface="Bell MT" pitchFamily="18" charset="0"/>
              </a:rPr>
              <a:t> </a:t>
            </a:r>
            <a:r>
              <a:rPr lang="en-US" b="1" i="1" dirty="0" smtClean="0">
                <a:solidFill>
                  <a:srgbClr val="0070C0"/>
                </a:solidFill>
                <a:latin typeface="Bell MT" pitchFamily="18" charset="0"/>
              </a:rPr>
              <a:t>   the price change.</a:t>
            </a:r>
            <a:endParaRPr lang="en-US" b="1" i="1" dirty="0">
              <a:solidFill>
                <a:srgbClr val="0070C0"/>
              </a:solidFill>
              <a:latin typeface="Bell MT" pitchFamily="18" charset="0"/>
            </a:endParaRPr>
          </a:p>
        </p:txBody>
      </p:sp>
    </p:spTree>
    <p:extLst>
      <p:ext uri="{BB962C8B-B14F-4D97-AF65-F5344CB8AC3E}">
        <p14:creationId xmlns="" xmlns:p14="http://schemas.microsoft.com/office/powerpoint/2010/main" val="4103417565"/>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944562"/>
          </a:xfrm>
        </p:spPr>
        <p:txBody>
          <a:bodyPr>
            <a:normAutofit/>
          </a:bodyPr>
          <a:lstStyle/>
          <a:p>
            <a:r>
              <a:rPr lang="en-US" sz="3600" b="1" i="1" dirty="0">
                <a:solidFill>
                  <a:srgbClr val="7030A0"/>
                </a:solidFill>
                <a:latin typeface="Algerian" pitchFamily="82" charset="0"/>
              </a:rPr>
              <a:t>5</a:t>
            </a:r>
            <a:r>
              <a:rPr lang="en-US" sz="3600" b="1" i="1" dirty="0" smtClean="0">
                <a:solidFill>
                  <a:srgbClr val="7030A0"/>
                </a:solidFill>
                <a:latin typeface="Algerian" pitchFamily="82" charset="0"/>
              </a:rPr>
              <a:t>.Revenue Method</a:t>
            </a:r>
            <a:endParaRPr lang="en-US" sz="3600" b="1" i="1" dirty="0">
              <a:solidFill>
                <a:srgbClr val="7030A0"/>
              </a:solidFill>
              <a:latin typeface="Algerian" pitchFamily="82" charset="0"/>
            </a:endParaRPr>
          </a:p>
        </p:txBody>
      </p:sp>
      <p:sp>
        <p:nvSpPr>
          <p:cNvPr id="3" name="Content Placeholder 2"/>
          <p:cNvSpPr>
            <a:spLocks noGrp="1"/>
          </p:cNvSpPr>
          <p:nvPr>
            <p:ph idx="1"/>
          </p:nvPr>
        </p:nvSpPr>
        <p:spPr>
          <a:xfrm>
            <a:off x="914400" y="1600200"/>
            <a:ext cx="7315200" cy="4038600"/>
          </a:xfrm>
        </p:spPr>
        <p:txBody>
          <a:bodyPr/>
          <a:lstStyle/>
          <a:p>
            <a:r>
              <a:rPr lang="en-US" b="1" i="1" dirty="0" smtClean="0">
                <a:solidFill>
                  <a:srgbClr val="0070C0"/>
                </a:solidFill>
                <a:latin typeface="Bell MT" pitchFamily="18" charset="0"/>
              </a:rPr>
              <a:t>Elasticity of demand can be estimated with the help of average revenue &amp; marginal revenue.</a:t>
            </a:r>
          </a:p>
          <a:p>
            <a:r>
              <a:rPr lang="en-US" b="1" i="1" dirty="0" smtClean="0">
                <a:solidFill>
                  <a:srgbClr val="0070C0"/>
                </a:solidFill>
                <a:latin typeface="Bell MT" pitchFamily="18" charset="0"/>
              </a:rPr>
              <a:t>When total revenue is divided by the number of units sold, we get average revenue.</a:t>
            </a:r>
          </a:p>
          <a:p>
            <a:r>
              <a:rPr lang="en-US" b="1" i="1" dirty="0" smtClean="0">
                <a:solidFill>
                  <a:srgbClr val="0070C0"/>
                </a:solidFill>
                <a:latin typeface="Bell MT" pitchFamily="18" charset="0"/>
              </a:rPr>
              <a:t>When addition is made to the total revenue by the sale of one more unit of the commodity is called marginal revenue.</a:t>
            </a:r>
          </a:p>
          <a:p>
            <a:r>
              <a:rPr lang="en-US" b="1" i="1" smtClean="0">
                <a:solidFill>
                  <a:srgbClr val="0070C0"/>
                </a:solidFill>
                <a:latin typeface="Bell MT" pitchFamily="18" charset="0"/>
              </a:rPr>
              <a:t>E</a:t>
            </a:r>
            <a:r>
              <a:rPr lang="en-US" b="1" i="1" baseline="-25000" dirty="0" smtClean="0">
                <a:solidFill>
                  <a:srgbClr val="0070C0"/>
                </a:solidFill>
                <a:latin typeface="Bell MT" pitchFamily="18" charset="0"/>
              </a:rPr>
              <a:t>d</a:t>
            </a:r>
            <a:r>
              <a:rPr lang="en-US" b="1" i="1" baseline="-25000" dirty="0">
                <a:solidFill>
                  <a:srgbClr val="0070C0"/>
                </a:solidFill>
                <a:latin typeface="Bell MT" pitchFamily="18" charset="0"/>
              </a:rPr>
              <a:t> </a:t>
            </a:r>
            <a:r>
              <a:rPr lang="en-US" b="1" i="1" dirty="0">
                <a:solidFill>
                  <a:srgbClr val="0070C0"/>
                </a:solidFill>
                <a:latin typeface="Bell MT" pitchFamily="18" charset="0"/>
              </a:rPr>
              <a:t>= A/ </a:t>
            </a:r>
            <a:r>
              <a:rPr lang="en-US" b="1" i="1" dirty="0" smtClean="0">
                <a:solidFill>
                  <a:srgbClr val="0070C0"/>
                </a:solidFill>
                <a:latin typeface="Bell MT" pitchFamily="18" charset="0"/>
              </a:rPr>
              <a:t>A-M  where    A-average revenue</a:t>
            </a:r>
          </a:p>
          <a:p>
            <a:pPr>
              <a:buNone/>
            </a:pPr>
            <a:r>
              <a:rPr lang="en-US" b="1" i="1" dirty="0">
                <a:solidFill>
                  <a:srgbClr val="0070C0"/>
                </a:solidFill>
                <a:latin typeface="Bell MT" pitchFamily="18" charset="0"/>
              </a:rPr>
              <a:t> </a:t>
            </a:r>
            <a:r>
              <a:rPr lang="en-US" b="1" i="1" dirty="0" smtClean="0">
                <a:solidFill>
                  <a:srgbClr val="0070C0"/>
                </a:solidFill>
                <a:latin typeface="Bell MT" pitchFamily="18" charset="0"/>
              </a:rPr>
              <a:t>                                        M-marginal revenue</a:t>
            </a:r>
          </a:p>
          <a:p>
            <a:pPr>
              <a:buNone/>
            </a:pPr>
            <a:endParaRPr lang="en-US" dirty="0" smtClean="0"/>
          </a:p>
          <a:p>
            <a:pPr>
              <a:buNone/>
            </a:pPr>
            <a:endParaRPr lang="en-US" dirty="0"/>
          </a:p>
        </p:txBody>
      </p:sp>
    </p:spTree>
    <p:extLst>
      <p:ext uri="{BB962C8B-B14F-4D97-AF65-F5344CB8AC3E}">
        <p14:creationId xmlns="" xmlns:p14="http://schemas.microsoft.com/office/powerpoint/2010/main" val="1013400567"/>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24001" y="1676400"/>
            <a:ext cx="5867400" cy="3733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59457252"/>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371600"/>
            <a:ext cx="6965245" cy="1888285"/>
          </a:xfrm>
        </p:spPr>
        <p:txBody>
          <a:bodyPr>
            <a:noAutofit/>
          </a:bodyPr>
          <a:lstStyle/>
          <a:p>
            <a:pPr fontAlgn="base"/>
            <a:r>
              <a:rPr lang="en-US" sz="2800" b="1" i="1" dirty="0">
                <a:solidFill>
                  <a:srgbClr val="7030A0"/>
                </a:solidFill>
                <a:latin typeface="Bell MT" pitchFamily="18" charset="0"/>
              </a:rPr>
              <a:t>The concept of Elasticity of demand has significant role to play in economic theory and practice and we shall study the importance of this concept.</a:t>
            </a:r>
            <a:br>
              <a:rPr lang="en-US" sz="2800" b="1" i="1" dirty="0">
                <a:solidFill>
                  <a:srgbClr val="7030A0"/>
                </a:solidFill>
                <a:latin typeface="Bell MT" pitchFamily="18" charset="0"/>
              </a:rPr>
            </a:br>
            <a:r>
              <a:rPr lang="en-US" sz="2800" b="1" i="1" dirty="0">
                <a:solidFill>
                  <a:srgbClr val="7030A0"/>
                </a:solidFill>
                <a:latin typeface="Bell MT" pitchFamily="18" charset="0"/>
              </a:rPr>
              <a:t/>
            </a:r>
            <a:br>
              <a:rPr lang="en-US" sz="2800" b="1" i="1" dirty="0">
                <a:solidFill>
                  <a:srgbClr val="7030A0"/>
                </a:solidFill>
                <a:latin typeface="Bell MT" pitchFamily="18" charset="0"/>
              </a:rPr>
            </a:br>
            <a:endParaRPr lang="en-US" sz="2800" b="1" i="1" dirty="0">
              <a:solidFill>
                <a:srgbClr val="7030A0"/>
              </a:solidFill>
              <a:latin typeface="Bell MT" pitchFamily="18" charset="0"/>
            </a:endParaRPr>
          </a:p>
        </p:txBody>
      </p:sp>
      <p:sp>
        <p:nvSpPr>
          <p:cNvPr id="3" name="Content Placeholder 2"/>
          <p:cNvSpPr>
            <a:spLocks noGrp="1"/>
          </p:cNvSpPr>
          <p:nvPr>
            <p:ph idx="1"/>
          </p:nvPr>
        </p:nvSpPr>
        <p:spPr>
          <a:xfrm>
            <a:off x="1143000" y="2819400"/>
            <a:ext cx="6781800" cy="3276600"/>
          </a:xfrm>
        </p:spPr>
        <p:txBody>
          <a:bodyPr>
            <a:normAutofit lnSpcReduction="10000"/>
          </a:bodyPr>
          <a:lstStyle/>
          <a:p>
            <a:pPr marL="0" indent="0" fontAlgn="base">
              <a:buNone/>
            </a:pPr>
            <a:r>
              <a:rPr lang="en-US" b="1" i="1" dirty="0">
                <a:solidFill>
                  <a:srgbClr val="7030A0"/>
                </a:solidFill>
                <a:latin typeface="Bell MT" pitchFamily="18" charset="0"/>
                <a:hlinkClick r:id="rId2"/>
              </a:rPr>
              <a:t>1. Elasticity of demand in production</a:t>
            </a:r>
            <a:endParaRPr lang="en-US" b="1" i="1" dirty="0">
              <a:solidFill>
                <a:srgbClr val="7030A0"/>
              </a:solidFill>
              <a:latin typeface="Bell MT" pitchFamily="18" charset="0"/>
            </a:endParaRPr>
          </a:p>
          <a:p>
            <a:pPr marL="0" indent="0" fontAlgn="base">
              <a:buNone/>
            </a:pPr>
            <a:r>
              <a:rPr lang="en-US" b="1" i="1" dirty="0">
                <a:solidFill>
                  <a:srgbClr val="7030A0"/>
                </a:solidFill>
                <a:latin typeface="Bell MT" pitchFamily="18" charset="0"/>
                <a:hlinkClick r:id="rId2"/>
              </a:rPr>
              <a:t>2. Elasticity of demand in Price Fixation</a:t>
            </a:r>
            <a:endParaRPr lang="en-US" b="1" i="1" dirty="0">
              <a:solidFill>
                <a:srgbClr val="7030A0"/>
              </a:solidFill>
              <a:latin typeface="Bell MT" pitchFamily="18" charset="0"/>
            </a:endParaRPr>
          </a:p>
          <a:p>
            <a:pPr marL="0" indent="0" fontAlgn="base">
              <a:buNone/>
            </a:pPr>
            <a:r>
              <a:rPr lang="en-US" b="1" i="1" dirty="0">
                <a:solidFill>
                  <a:srgbClr val="7030A0"/>
                </a:solidFill>
                <a:latin typeface="Bell MT" pitchFamily="18" charset="0"/>
                <a:hlinkClick r:id="rId2"/>
              </a:rPr>
              <a:t>3. Elasticity of demand in Distribution</a:t>
            </a:r>
            <a:endParaRPr lang="en-US" b="1" i="1" dirty="0">
              <a:solidFill>
                <a:srgbClr val="7030A0"/>
              </a:solidFill>
              <a:latin typeface="Bell MT" pitchFamily="18" charset="0"/>
            </a:endParaRPr>
          </a:p>
          <a:p>
            <a:pPr marL="0" indent="0" fontAlgn="base">
              <a:buNone/>
            </a:pPr>
            <a:r>
              <a:rPr lang="en-US" b="1" i="1" dirty="0">
                <a:solidFill>
                  <a:srgbClr val="7030A0"/>
                </a:solidFill>
                <a:latin typeface="Bell MT" pitchFamily="18" charset="0"/>
                <a:hlinkClick r:id="rId2"/>
              </a:rPr>
              <a:t>4. Elasticity of demand in International Trade</a:t>
            </a:r>
            <a:endParaRPr lang="en-US" b="1" i="1" dirty="0">
              <a:solidFill>
                <a:srgbClr val="7030A0"/>
              </a:solidFill>
              <a:latin typeface="Bell MT" pitchFamily="18" charset="0"/>
            </a:endParaRPr>
          </a:p>
          <a:p>
            <a:pPr marL="0" indent="0" fontAlgn="base">
              <a:buNone/>
            </a:pPr>
            <a:r>
              <a:rPr lang="en-US" b="1" i="1" dirty="0">
                <a:solidFill>
                  <a:srgbClr val="7030A0"/>
                </a:solidFill>
                <a:latin typeface="Bell MT" pitchFamily="18" charset="0"/>
                <a:hlinkClick r:id="rId2"/>
              </a:rPr>
              <a:t>5. Elasticity of demand in foreign Exchange</a:t>
            </a:r>
            <a:endParaRPr lang="en-US" b="1" i="1" dirty="0">
              <a:solidFill>
                <a:srgbClr val="7030A0"/>
              </a:solidFill>
              <a:latin typeface="Bell MT" pitchFamily="18" charset="0"/>
            </a:endParaRPr>
          </a:p>
          <a:p>
            <a:pPr marL="0" indent="0" fontAlgn="base">
              <a:buNone/>
            </a:pPr>
            <a:r>
              <a:rPr lang="en-US" b="1" i="1" dirty="0">
                <a:solidFill>
                  <a:srgbClr val="7030A0"/>
                </a:solidFill>
                <a:latin typeface="Bell MT" pitchFamily="18" charset="0"/>
                <a:hlinkClick r:id="rId2"/>
              </a:rPr>
              <a:t>6. Elasticity of demand in nationalizing an Industry</a:t>
            </a:r>
            <a:endParaRPr lang="en-US" b="1" i="1" dirty="0">
              <a:solidFill>
                <a:srgbClr val="7030A0"/>
              </a:solidFill>
              <a:latin typeface="Bell MT" pitchFamily="18" charset="0"/>
            </a:endParaRPr>
          </a:p>
          <a:p>
            <a:pPr marL="0" indent="0" fontAlgn="base">
              <a:buNone/>
            </a:pPr>
            <a:r>
              <a:rPr lang="en-US" b="1" i="1" dirty="0">
                <a:solidFill>
                  <a:srgbClr val="7030A0"/>
                </a:solidFill>
                <a:latin typeface="Bell MT" pitchFamily="18" charset="0"/>
                <a:hlinkClick r:id="rId2"/>
              </a:rPr>
              <a:t>7. Elasticity of demand in Public Finance</a:t>
            </a:r>
            <a:endParaRPr lang="en-US" b="1" i="1" dirty="0">
              <a:solidFill>
                <a:srgbClr val="7030A0"/>
              </a:solidFill>
              <a:latin typeface="Bell MT" pitchFamily="18" charset="0"/>
            </a:endParaRPr>
          </a:p>
          <a:p>
            <a:endParaRPr lang="en-US" dirty="0"/>
          </a:p>
        </p:txBody>
      </p:sp>
    </p:spTree>
    <p:extLst>
      <p:ext uri="{BB962C8B-B14F-4D97-AF65-F5344CB8AC3E}">
        <p14:creationId xmlns="" xmlns:p14="http://schemas.microsoft.com/office/powerpoint/2010/main" val="4022554022"/>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5E8A7A-CE01-4B2B-9CB6-5B0BEAA178C3}"/>
              </a:ext>
            </a:extLst>
          </p:cNvPr>
          <p:cNvSpPr>
            <a:spLocks noGrp="1"/>
          </p:cNvSpPr>
          <p:nvPr>
            <p:ph type="title"/>
          </p:nvPr>
        </p:nvSpPr>
        <p:spPr>
          <a:xfrm>
            <a:off x="1095023" y="1828800"/>
            <a:ext cx="6965245" cy="228600"/>
          </a:xfrm>
        </p:spPr>
        <p:txBody>
          <a:bodyPr>
            <a:normAutofit fontScale="90000"/>
          </a:bodyPr>
          <a:lstStyle/>
          <a:p>
            <a:r>
              <a:rPr lang="en-US" sz="4000" dirty="0">
                <a:latin typeface="Times New Roman" panose="02020603050405020304" pitchFamily="18" charset="0"/>
                <a:cs typeface="Times New Roman" panose="02020603050405020304" pitchFamily="18" charset="0"/>
              </a:rPr>
              <a:t>          </a:t>
            </a:r>
            <a:r>
              <a:rPr lang="en-US" sz="4800" b="1" dirty="0" smtClean="0">
                <a:solidFill>
                  <a:srgbClr val="7030A0"/>
                </a:solidFill>
                <a:latin typeface="Algerian" pitchFamily="82" charset="0"/>
                <a:cs typeface="Times New Roman" panose="02020603050405020304" pitchFamily="18" charset="0"/>
              </a:rPr>
              <a:t>DEMAND FORECASTING</a:t>
            </a:r>
            <a:endParaRPr lang="en-IN" sz="4800" b="1" dirty="0">
              <a:solidFill>
                <a:srgbClr val="7030A0"/>
              </a:solidFill>
              <a:latin typeface="Algerian" pitchFamily="82" charset="0"/>
              <a:cs typeface="Times New Roman" panose="02020603050405020304" pitchFamily="18" charset="0"/>
            </a:endParaRPr>
          </a:p>
        </p:txBody>
      </p:sp>
      <p:pic>
        <p:nvPicPr>
          <p:cNvPr id="6146" name="Picture 2" descr="Related imag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43000" y="1066800"/>
            <a:ext cx="7105650" cy="4267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16190330"/>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solidFill>
                  <a:srgbClr val="7030A0"/>
                </a:solidFill>
                <a:latin typeface="Algerian" pitchFamily="82" charset="0"/>
              </a:rPr>
              <a:t>CHARACTERISTICS OF GOOD DEMAND FORCASTING</a:t>
            </a:r>
            <a:endParaRPr lang="en-US" b="1" i="1" dirty="0">
              <a:solidFill>
                <a:srgbClr val="7030A0"/>
              </a:solidFill>
              <a:latin typeface="Algerian" pitchFamily="82" charset="0"/>
            </a:endParaRPr>
          </a:p>
        </p:txBody>
      </p:sp>
      <p:sp>
        <p:nvSpPr>
          <p:cNvPr id="3" name="Content Placeholder 2"/>
          <p:cNvSpPr>
            <a:spLocks noGrp="1"/>
          </p:cNvSpPr>
          <p:nvPr>
            <p:ph idx="1"/>
          </p:nvPr>
        </p:nvSpPr>
        <p:spPr/>
        <p:txBody>
          <a:bodyPr>
            <a:normAutofit fontScale="92500" lnSpcReduction="20000"/>
          </a:bodyPr>
          <a:lstStyle/>
          <a:p>
            <a:r>
              <a:rPr lang="en-US" b="1" i="1" dirty="0">
                <a:solidFill>
                  <a:srgbClr val="0070C0"/>
                </a:solidFill>
                <a:latin typeface="Bell MT" pitchFamily="18" charset="0"/>
              </a:rPr>
              <a:t>Forecasts are rarely perfect.</a:t>
            </a:r>
          </a:p>
          <a:p>
            <a:endParaRPr lang="en-US" b="1" i="1" dirty="0">
              <a:solidFill>
                <a:srgbClr val="0070C0"/>
              </a:solidFill>
              <a:latin typeface="Bell MT" pitchFamily="18" charset="0"/>
            </a:endParaRPr>
          </a:p>
          <a:p>
            <a:r>
              <a:rPr lang="en-US" b="1" i="1" dirty="0">
                <a:solidFill>
                  <a:srgbClr val="0070C0"/>
                </a:solidFill>
                <a:latin typeface="Bell MT" pitchFamily="18" charset="0"/>
              </a:rPr>
              <a:t>Forecasts based on aggregated data are </a:t>
            </a:r>
            <a:r>
              <a:rPr lang="en-US" b="1" i="1" dirty="0" smtClean="0">
                <a:solidFill>
                  <a:srgbClr val="0070C0"/>
                </a:solidFill>
                <a:latin typeface="Bell MT" pitchFamily="18" charset="0"/>
              </a:rPr>
              <a:t>more accurate </a:t>
            </a:r>
            <a:r>
              <a:rPr lang="en-US" b="1" i="1" dirty="0">
                <a:solidFill>
                  <a:srgbClr val="0070C0"/>
                </a:solidFill>
                <a:latin typeface="Bell MT" pitchFamily="18" charset="0"/>
              </a:rPr>
              <a:t>than based on individual items.</a:t>
            </a:r>
          </a:p>
          <a:p>
            <a:endParaRPr lang="en-US" b="1" i="1" dirty="0">
              <a:solidFill>
                <a:srgbClr val="0070C0"/>
              </a:solidFill>
              <a:latin typeface="Bell MT" pitchFamily="18" charset="0"/>
            </a:endParaRPr>
          </a:p>
          <a:p>
            <a:r>
              <a:rPr lang="en-US" b="1" i="1" dirty="0">
                <a:solidFill>
                  <a:srgbClr val="0070C0"/>
                </a:solidFill>
                <a:latin typeface="Bell MT" pitchFamily="18" charset="0"/>
              </a:rPr>
              <a:t>Short range forecast are more accurate than </a:t>
            </a:r>
            <a:r>
              <a:rPr lang="en-US" b="1" i="1" dirty="0" smtClean="0">
                <a:solidFill>
                  <a:srgbClr val="0070C0"/>
                </a:solidFill>
                <a:latin typeface="Bell MT" pitchFamily="18" charset="0"/>
              </a:rPr>
              <a:t>long range </a:t>
            </a:r>
            <a:r>
              <a:rPr lang="en-US" b="1" i="1" dirty="0">
                <a:solidFill>
                  <a:srgbClr val="0070C0"/>
                </a:solidFill>
                <a:latin typeface="Bell MT" pitchFamily="18" charset="0"/>
              </a:rPr>
              <a:t>forecast.</a:t>
            </a:r>
          </a:p>
          <a:p>
            <a:endParaRPr lang="en-US" b="1" i="1" dirty="0">
              <a:solidFill>
                <a:srgbClr val="0070C0"/>
              </a:solidFill>
              <a:latin typeface="Bell MT" pitchFamily="18" charset="0"/>
            </a:endParaRPr>
          </a:p>
          <a:p>
            <a:r>
              <a:rPr lang="en-US" b="1" i="1" dirty="0">
                <a:solidFill>
                  <a:srgbClr val="0070C0"/>
                </a:solidFill>
                <a:latin typeface="Bell MT" pitchFamily="18" charset="0"/>
              </a:rPr>
              <a:t>Quantitative (scientific and analytical)forecast </a:t>
            </a:r>
            <a:r>
              <a:rPr lang="en-US" b="1" i="1" dirty="0" smtClean="0">
                <a:solidFill>
                  <a:srgbClr val="0070C0"/>
                </a:solidFill>
                <a:latin typeface="Bell MT" pitchFamily="18" charset="0"/>
              </a:rPr>
              <a:t>are more </a:t>
            </a:r>
            <a:r>
              <a:rPr lang="en-US" b="1" i="1" dirty="0">
                <a:solidFill>
                  <a:srgbClr val="0070C0"/>
                </a:solidFill>
                <a:latin typeface="Bell MT" pitchFamily="18" charset="0"/>
              </a:rPr>
              <a:t>accurate </a:t>
            </a:r>
            <a:r>
              <a:rPr lang="en-US" b="1" i="1" dirty="0" smtClean="0">
                <a:solidFill>
                  <a:srgbClr val="0070C0"/>
                </a:solidFill>
                <a:latin typeface="Bell MT" pitchFamily="18" charset="0"/>
              </a:rPr>
              <a:t>than qualitative(subjective)forecast</a:t>
            </a:r>
            <a:r>
              <a:rPr lang="en-US" b="1" i="1" dirty="0">
                <a:solidFill>
                  <a:srgbClr val="0070C0"/>
                </a:solidFill>
                <a:latin typeface="Bell MT" pitchFamily="18" charset="0"/>
              </a:rPr>
              <a:t>.</a:t>
            </a:r>
          </a:p>
        </p:txBody>
      </p:sp>
    </p:spTree>
    <p:extLst>
      <p:ext uri="{BB962C8B-B14F-4D97-AF65-F5344CB8AC3E}">
        <p14:creationId xmlns="" xmlns:p14="http://schemas.microsoft.com/office/powerpoint/2010/main" val="3344540736"/>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solidFill>
                  <a:srgbClr val="7030A0"/>
                </a:solidFill>
                <a:latin typeface="Algerian" pitchFamily="82" charset="0"/>
              </a:rPr>
              <a:t>STEPS IN DEMAND FORECASTING</a:t>
            </a:r>
            <a:endParaRPr lang="en-US" b="1" i="1" dirty="0">
              <a:solidFill>
                <a:srgbClr val="7030A0"/>
              </a:solidFill>
              <a:latin typeface="Algerian" pitchFamily="82" charset="0"/>
            </a:endParaRPr>
          </a:p>
        </p:txBody>
      </p:sp>
      <p:sp>
        <p:nvSpPr>
          <p:cNvPr id="3" name="Content Placeholder 2"/>
          <p:cNvSpPr>
            <a:spLocks noGrp="1"/>
          </p:cNvSpPr>
          <p:nvPr>
            <p:ph idx="1"/>
          </p:nvPr>
        </p:nvSpPr>
        <p:spPr>
          <a:xfrm>
            <a:off x="914400" y="2119256"/>
            <a:ext cx="7239000" cy="3824343"/>
          </a:xfrm>
        </p:spPr>
        <p:txBody>
          <a:bodyPr>
            <a:normAutofit fontScale="92500" lnSpcReduction="10000"/>
          </a:bodyPr>
          <a:lstStyle/>
          <a:p>
            <a:r>
              <a:rPr lang="en-US" b="1" i="1" u="sng" dirty="0">
                <a:solidFill>
                  <a:srgbClr val="00B050"/>
                </a:solidFill>
                <a:latin typeface="Arial Black" pitchFamily="34" charset="0"/>
              </a:rPr>
              <a:t>1. Determining the </a:t>
            </a:r>
            <a:r>
              <a:rPr lang="en-US" b="1" i="1" u="sng" dirty="0" smtClean="0">
                <a:solidFill>
                  <a:srgbClr val="00B050"/>
                </a:solidFill>
                <a:latin typeface="Arial Black" pitchFamily="34" charset="0"/>
              </a:rPr>
              <a:t>objectives:</a:t>
            </a:r>
          </a:p>
          <a:p>
            <a:pPr marL="0" indent="0">
              <a:buNone/>
            </a:pPr>
            <a:r>
              <a:rPr lang="en-US" dirty="0"/>
              <a:t> </a:t>
            </a:r>
            <a:r>
              <a:rPr lang="en-US" dirty="0" smtClean="0"/>
              <a:t>   </a:t>
            </a:r>
            <a:r>
              <a:rPr lang="en-US" b="1" i="1" dirty="0" smtClean="0">
                <a:solidFill>
                  <a:srgbClr val="0070C0"/>
                </a:solidFill>
                <a:latin typeface="Bell MT" pitchFamily="18" charset="0"/>
              </a:rPr>
              <a:t>The </a:t>
            </a:r>
            <a:r>
              <a:rPr lang="en-US" b="1" i="1" dirty="0">
                <a:solidFill>
                  <a:srgbClr val="0070C0"/>
                </a:solidFill>
                <a:latin typeface="Bell MT" pitchFamily="18" charset="0"/>
              </a:rPr>
              <a:t>first step in this regard is to consider the objectives of </a:t>
            </a:r>
            <a:r>
              <a:rPr lang="en-US" b="1" i="1" dirty="0" smtClean="0">
                <a:solidFill>
                  <a:srgbClr val="0070C0"/>
                </a:solidFill>
                <a:latin typeface="Bell MT" pitchFamily="18" charset="0"/>
              </a:rPr>
              <a:t>sales forecasting </a:t>
            </a:r>
            <a:r>
              <a:rPr lang="en-US" b="1" i="1" dirty="0">
                <a:solidFill>
                  <a:srgbClr val="0070C0"/>
                </a:solidFill>
                <a:latin typeface="Bell MT" pitchFamily="18" charset="0"/>
              </a:rPr>
              <a:t>carefully.</a:t>
            </a:r>
          </a:p>
          <a:p>
            <a:r>
              <a:rPr lang="en-US" b="1" i="1" u="sng" dirty="0">
                <a:solidFill>
                  <a:srgbClr val="00B050"/>
                </a:solidFill>
                <a:latin typeface="Arial Black" pitchFamily="34" charset="0"/>
              </a:rPr>
              <a:t>2. Period of </a:t>
            </a:r>
            <a:r>
              <a:rPr lang="en-US" b="1" i="1" u="sng" dirty="0" smtClean="0">
                <a:solidFill>
                  <a:srgbClr val="00B050"/>
                </a:solidFill>
                <a:latin typeface="Arial Black" pitchFamily="34" charset="0"/>
              </a:rPr>
              <a:t>forecasting:</a:t>
            </a:r>
            <a:endParaRPr lang="en-US" b="1" i="1" u="sng" dirty="0">
              <a:solidFill>
                <a:srgbClr val="00B050"/>
              </a:solidFill>
              <a:latin typeface="Arial Black" pitchFamily="34" charset="0"/>
            </a:endParaRPr>
          </a:p>
          <a:p>
            <a:pPr marL="0" indent="0">
              <a:buNone/>
            </a:pPr>
            <a:r>
              <a:rPr lang="en-US" dirty="0" smtClean="0"/>
              <a:t>     </a:t>
            </a:r>
            <a:r>
              <a:rPr lang="en-US" b="1" i="1" dirty="0" smtClean="0">
                <a:solidFill>
                  <a:srgbClr val="0070C0"/>
                </a:solidFill>
                <a:latin typeface="Bell MT" pitchFamily="18" charset="0"/>
              </a:rPr>
              <a:t>Before </a:t>
            </a:r>
            <a:r>
              <a:rPr lang="en-US" b="1" i="1" dirty="0">
                <a:solidFill>
                  <a:srgbClr val="0070C0"/>
                </a:solidFill>
                <a:latin typeface="Bell MT" pitchFamily="18" charset="0"/>
              </a:rPr>
              <a:t>taking up forecasting, the company has to decide the </a:t>
            </a:r>
            <a:r>
              <a:rPr lang="en-US" b="1" i="1" dirty="0" smtClean="0">
                <a:solidFill>
                  <a:srgbClr val="0070C0"/>
                </a:solidFill>
                <a:latin typeface="Bell MT" pitchFamily="18" charset="0"/>
              </a:rPr>
              <a:t>period of </a:t>
            </a:r>
            <a:r>
              <a:rPr lang="en-US" b="1" i="1" dirty="0">
                <a:solidFill>
                  <a:srgbClr val="0070C0"/>
                </a:solidFill>
                <a:latin typeface="Bell MT" pitchFamily="18" charset="0"/>
              </a:rPr>
              <a:t>forecasting — Whether it is a short-term forecast or </a:t>
            </a:r>
            <a:r>
              <a:rPr lang="en-US" b="1" i="1" dirty="0" smtClean="0">
                <a:solidFill>
                  <a:srgbClr val="0070C0"/>
                </a:solidFill>
                <a:latin typeface="Bell MT" pitchFamily="18" charset="0"/>
              </a:rPr>
              <a:t>long-term research</a:t>
            </a:r>
            <a:r>
              <a:rPr lang="en-US" b="1" i="1" dirty="0">
                <a:solidFill>
                  <a:srgbClr val="0070C0"/>
                </a:solidFill>
                <a:latin typeface="Bell MT" pitchFamily="18" charset="0"/>
              </a:rPr>
              <a:t>.</a:t>
            </a:r>
          </a:p>
          <a:p>
            <a:r>
              <a:rPr lang="en-US" b="1" i="1" u="sng" dirty="0">
                <a:solidFill>
                  <a:srgbClr val="00B050"/>
                </a:solidFill>
                <a:latin typeface="Arial Black" pitchFamily="34" charset="0"/>
              </a:rPr>
              <a:t>3. Scope of </a:t>
            </a:r>
            <a:r>
              <a:rPr lang="en-US" b="1" i="1" u="sng" dirty="0" smtClean="0">
                <a:solidFill>
                  <a:srgbClr val="00B050"/>
                </a:solidFill>
                <a:latin typeface="Arial Black" pitchFamily="34" charset="0"/>
              </a:rPr>
              <a:t>forecast:</a:t>
            </a:r>
            <a:endParaRPr lang="en-US" b="1" i="1" u="sng" dirty="0">
              <a:solidFill>
                <a:srgbClr val="00B050"/>
              </a:solidFill>
              <a:latin typeface="Arial Black" pitchFamily="34" charset="0"/>
            </a:endParaRPr>
          </a:p>
          <a:p>
            <a:pPr marL="0" indent="0">
              <a:buNone/>
            </a:pPr>
            <a:r>
              <a:rPr lang="en-US" dirty="0" smtClean="0"/>
              <a:t>   </a:t>
            </a:r>
            <a:r>
              <a:rPr lang="en-US" b="1" i="1" dirty="0" smtClean="0">
                <a:solidFill>
                  <a:srgbClr val="0070C0"/>
                </a:solidFill>
                <a:latin typeface="Bell MT" pitchFamily="18" charset="0"/>
              </a:rPr>
              <a:t>The </a:t>
            </a:r>
            <a:r>
              <a:rPr lang="en-US" b="1" i="1" dirty="0">
                <a:solidFill>
                  <a:srgbClr val="0070C0"/>
                </a:solidFill>
                <a:latin typeface="Bell MT" pitchFamily="18" charset="0"/>
              </a:rPr>
              <a:t>next step is to decide the scope of </a:t>
            </a:r>
            <a:r>
              <a:rPr lang="en-US" b="1" i="1" dirty="0" smtClean="0">
                <a:solidFill>
                  <a:srgbClr val="0070C0"/>
                </a:solidFill>
                <a:latin typeface="Bell MT" pitchFamily="18" charset="0"/>
              </a:rPr>
              <a:t>forecasting Whether </a:t>
            </a:r>
            <a:r>
              <a:rPr lang="en-US" b="1" i="1" dirty="0">
                <a:solidFill>
                  <a:srgbClr val="0070C0"/>
                </a:solidFill>
                <a:latin typeface="Bell MT" pitchFamily="18" charset="0"/>
              </a:rPr>
              <a:t>it is </a:t>
            </a:r>
            <a:r>
              <a:rPr lang="en-US" b="1" i="1" dirty="0" smtClean="0">
                <a:solidFill>
                  <a:srgbClr val="0070C0"/>
                </a:solidFill>
                <a:latin typeface="Bell MT" pitchFamily="18" charset="0"/>
              </a:rPr>
              <a:t>for the </a:t>
            </a:r>
            <a:r>
              <a:rPr lang="en-US" b="1" i="1" dirty="0">
                <a:solidFill>
                  <a:srgbClr val="0070C0"/>
                </a:solidFill>
                <a:latin typeface="Bell MT" pitchFamily="18" charset="0"/>
              </a:rPr>
              <a:t>products, or for a particular area or total industry or at </a:t>
            </a:r>
            <a:r>
              <a:rPr lang="en-US" b="1" i="1" dirty="0" smtClean="0">
                <a:solidFill>
                  <a:srgbClr val="0070C0"/>
                </a:solidFill>
                <a:latin typeface="Bell MT" pitchFamily="18" charset="0"/>
              </a:rPr>
              <a:t>the national/international </a:t>
            </a:r>
            <a:r>
              <a:rPr lang="en-US" b="1" i="1" dirty="0">
                <a:solidFill>
                  <a:srgbClr val="0070C0"/>
                </a:solidFill>
                <a:latin typeface="Bell MT" pitchFamily="18" charset="0"/>
              </a:rPr>
              <a:t>level.</a:t>
            </a:r>
          </a:p>
        </p:txBody>
      </p:sp>
    </p:spTree>
    <p:extLst>
      <p:ext uri="{BB962C8B-B14F-4D97-AF65-F5344CB8AC3E}">
        <p14:creationId xmlns="" xmlns:p14="http://schemas.microsoft.com/office/powerpoint/2010/main" val="877936953"/>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685800"/>
            <a:ext cx="7239000" cy="5410200"/>
          </a:xfrm>
        </p:spPr>
        <p:txBody>
          <a:bodyPr>
            <a:normAutofit lnSpcReduction="10000"/>
          </a:bodyPr>
          <a:lstStyle/>
          <a:p>
            <a:r>
              <a:rPr lang="en-US" b="1" i="1" u="sng" dirty="0">
                <a:solidFill>
                  <a:srgbClr val="00B050"/>
                </a:solidFill>
                <a:latin typeface="Arial Black" pitchFamily="34" charset="0"/>
              </a:rPr>
              <a:t>4. Sub-dividing the </a:t>
            </a:r>
            <a:r>
              <a:rPr lang="en-US" b="1" i="1" u="sng" dirty="0" smtClean="0">
                <a:solidFill>
                  <a:srgbClr val="00B050"/>
                </a:solidFill>
                <a:latin typeface="Arial Black" pitchFamily="34" charset="0"/>
              </a:rPr>
              <a:t>task:</a:t>
            </a:r>
          </a:p>
          <a:p>
            <a:pPr marL="0" indent="0">
              <a:buNone/>
            </a:pPr>
            <a:r>
              <a:rPr lang="en-US" dirty="0" smtClean="0"/>
              <a:t>       </a:t>
            </a:r>
            <a:r>
              <a:rPr lang="en-US" b="1" i="1" dirty="0" smtClean="0">
                <a:solidFill>
                  <a:srgbClr val="0070C0"/>
                </a:solidFill>
                <a:latin typeface="Bell MT" pitchFamily="18" charset="0"/>
              </a:rPr>
              <a:t>Sub-dividing </a:t>
            </a:r>
            <a:r>
              <a:rPr lang="en-US" b="1" i="1" dirty="0">
                <a:solidFill>
                  <a:srgbClr val="0070C0"/>
                </a:solidFill>
                <a:latin typeface="Bell MT" pitchFamily="18" charset="0"/>
              </a:rPr>
              <a:t>the task into homogeneous groups, according </a:t>
            </a:r>
            <a:r>
              <a:rPr lang="en-US" b="1" i="1" dirty="0" smtClean="0">
                <a:solidFill>
                  <a:srgbClr val="0070C0"/>
                </a:solidFill>
                <a:latin typeface="Bell MT" pitchFamily="18" charset="0"/>
              </a:rPr>
              <a:t>to product</a:t>
            </a:r>
            <a:r>
              <a:rPr lang="en-US" b="1" i="1" dirty="0">
                <a:solidFill>
                  <a:srgbClr val="0070C0"/>
                </a:solidFill>
                <a:latin typeface="Bell MT" pitchFamily="18" charset="0"/>
              </a:rPr>
              <a:t>, area, activities or consumers. The figure of </a:t>
            </a:r>
            <a:r>
              <a:rPr lang="en-US" b="1" i="1" dirty="0" smtClean="0">
                <a:solidFill>
                  <a:srgbClr val="0070C0"/>
                </a:solidFill>
                <a:latin typeface="Bell MT" pitchFamily="18" charset="0"/>
              </a:rPr>
              <a:t>sales forecasting </a:t>
            </a:r>
            <a:r>
              <a:rPr lang="en-US" b="1" i="1" dirty="0">
                <a:solidFill>
                  <a:srgbClr val="0070C0"/>
                </a:solidFill>
                <a:latin typeface="Bell MT" pitchFamily="18" charset="0"/>
              </a:rPr>
              <a:t>shall be the sum total of the sales forecasts of all </a:t>
            </a:r>
            <a:r>
              <a:rPr lang="en-US" b="1" i="1" dirty="0" smtClean="0">
                <a:solidFill>
                  <a:srgbClr val="0070C0"/>
                </a:solidFill>
                <a:latin typeface="Bell MT" pitchFamily="18" charset="0"/>
              </a:rPr>
              <a:t>the groups</a:t>
            </a:r>
            <a:r>
              <a:rPr lang="en-US" b="1" i="1" dirty="0">
                <a:solidFill>
                  <a:srgbClr val="0070C0"/>
                </a:solidFill>
                <a:latin typeface="Bell MT" pitchFamily="18" charset="0"/>
              </a:rPr>
              <a:t>.</a:t>
            </a:r>
          </a:p>
          <a:p>
            <a:r>
              <a:rPr lang="en-US" b="1" i="1" u="sng" dirty="0">
                <a:solidFill>
                  <a:srgbClr val="00B050"/>
                </a:solidFill>
                <a:latin typeface="Arial Black" pitchFamily="34" charset="0"/>
              </a:rPr>
              <a:t>5. Identify the </a:t>
            </a:r>
            <a:r>
              <a:rPr lang="en-US" b="1" i="1" u="sng" dirty="0" smtClean="0">
                <a:solidFill>
                  <a:srgbClr val="00B050"/>
                </a:solidFill>
                <a:latin typeface="Arial Black" pitchFamily="34" charset="0"/>
              </a:rPr>
              <a:t>variables:</a:t>
            </a:r>
            <a:endParaRPr lang="en-US" b="1" i="1" u="sng" dirty="0">
              <a:solidFill>
                <a:srgbClr val="00B050"/>
              </a:solidFill>
              <a:latin typeface="Arial Black" pitchFamily="34" charset="0"/>
            </a:endParaRPr>
          </a:p>
          <a:p>
            <a:pPr marL="0" indent="0">
              <a:buNone/>
            </a:pPr>
            <a:r>
              <a:rPr lang="en-US" dirty="0" smtClean="0"/>
              <a:t>    </a:t>
            </a:r>
            <a:r>
              <a:rPr lang="en-US" b="1" i="1" dirty="0" smtClean="0">
                <a:solidFill>
                  <a:srgbClr val="0070C0"/>
                </a:solidFill>
                <a:latin typeface="Bell MT" pitchFamily="18" charset="0"/>
              </a:rPr>
              <a:t>The </a:t>
            </a:r>
            <a:r>
              <a:rPr lang="en-US" b="1" i="1" dirty="0">
                <a:solidFill>
                  <a:srgbClr val="0070C0"/>
                </a:solidFill>
                <a:latin typeface="Bell MT" pitchFamily="18" charset="0"/>
              </a:rPr>
              <a:t>different variables or factors affecting the sales should </a:t>
            </a:r>
            <a:r>
              <a:rPr lang="en-US" b="1" i="1" dirty="0" smtClean="0">
                <a:solidFill>
                  <a:srgbClr val="0070C0"/>
                </a:solidFill>
                <a:latin typeface="Bell MT" pitchFamily="18" charset="0"/>
              </a:rPr>
              <a:t>be identified </a:t>
            </a:r>
            <a:r>
              <a:rPr lang="en-US" b="1" i="1" dirty="0">
                <a:solidFill>
                  <a:srgbClr val="0070C0"/>
                </a:solidFill>
                <a:latin typeface="Bell MT" pitchFamily="18" charset="0"/>
              </a:rPr>
              <a:t>so that due weightage may be given to those </a:t>
            </a:r>
            <a:r>
              <a:rPr lang="en-US" b="1" i="1" dirty="0" smtClean="0">
                <a:solidFill>
                  <a:srgbClr val="0070C0"/>
                </a:solidFill>
                <a:latin typeface="Bell MT" pitchFamily="18" charset="0"/>
              </a:rPr>
              <a:t>different factors</a:t>
            </a:r>
            <a:r>
              <a:rPr lang="en-US" b="1" i="1" dirty="0">
                <a:solidFill>
                  <a:srgbClr val="0070C0"/>
                </a:solidFill>
                <a:latin typeface="Bell MT" pitchFamily="18" charset="0"/>
              </a:rPr>
              <a:t>.</a:t>
            </a:r>
          </a:p>
          <a:p>
            <a:r>
              <a:rPr lang="en-US" b="1" i="1" u="sng" dirty="0">
                <a:solidFill>
                  <a:srgbClr val="00B050"/>
                </a:solidFill>
                <a:latin typeface="Arial Black" pitchFamily="34" charset="0"/>
              </a:rPr>
              <a:t>6. Selecting the </a:t>
            </a:r>
            <a:r>
              <a:rPr lang="en-US" b="1" i="1" u="sng" dirty="0" smtClean="0">
                <a:solidFill>
                  <a:srgbClr val="00B050"/>
                </a:solidFill>
                <a:latin typeface="Arial Black" pitchFamily="34" charset="0"/>
              </a:rPr>
              <a:t>method:</a:t>
            </a:r>
          </a:p>
          <a:p>
            <a:pPr marL="0" indent="0">
              <a:buNone/>
            </a:pPr>
            <a:r>
              <a:rPr lang="en-US" dirty="0"/>
              <a:t> </a:t>
            </a:r>
            <a:r>
              <a:rPr lang="en-US" dirty="0" smtClean="0"/>
              <a:t>     </a:t>
            </a:r>
            <a:r>
              <a:rPr lang="en-US" b="1" i="1" dirty="0" smtClean="0">
                <a:solidFill>
                  <a:srgbClr val="0070C0"/>
                </a:solidFill>
                <a:latin typeface="Bell MT" pitchFamily="18" charset="0"/>
              </a:rPr>
              <a:t>Appropriate</a:t>
            </a:r>
            <a:r>
              <a:rPr lang="en-US" b="1" i="1" dirty="0">
                <a:solidFill>
                  <a:srgbClr val="0070C0"/>
                </a:solidFill>
                <a:latin typeface="Bell MT" pitchFamily="18" charset="0"/>
              </a:rPr>
              <a:t> method of sales forecasting is selected by the </a:t>
            </a:r>
            <a:r>
              <a:rPr lang="en-US" b="1" i="1" dirty="0" smtClean="0">
                <a:solidFill>
                  <a:srgbClr val="0070C0"/>
                </a:solidFill>
                <a:latin typeface="Bell MT" pitchFamily="18" charset="0"/>
              </a:rPr>
              <a:t>company taking </a:t>
            </a:r>
            <a:r>
              <a:rPr lang="en-US" b="1" i="1" dirty="0">
                <a:solidFill>
                  <a:srgbClr val="0070C0"/>
                </a:solidFill>
                <a:latin typeface="Bell MT" pitchFamily="18" charset="0"/>
              </a:rPr>
              <a:t>into account all the relevant information, purpose </a:t>
            </a:r>
            <a:r>
              <a:rPr lang="en-US" b="1" i="1" dirty="0" smtClean="0">
                <a:solidFill>
                  <a:srgbClr val="0070C0"/>
                </a:solidFill>
                <a:latin typeface="Bell MT" pitchFamily="18" charset="0"/>
              </a:rPr>
              <a:t>of forecasting </a:t>
            </a:r>
            <a:r>
              <a:rPr lang="en-US" b="1" i="1" dirty="0">
                <a:solidFill>
                  <a:srgbClr val="0070C0"/>
                </a:solidFill>
                <a:latin typeface="Bell MT" pitchFamily="18" charset="0"/>
              </a:rPr>
              <a:t>and the degree of accuracy </a:t>
            </a:r>
            <a:r>
              <a:rPr lang="en-US" b="1" i="1" dirty="0" smtClean="0">
                <a:solidFill>
                  <a:srgbClr val="0070C0"/>
                </a:solidFill>
                <a:latin typeface="Bell MT" pitchFamily="18" charset="0"/>
              </a:rPr>
              <a:t>required</a:t>
            </a:r>
            <a:r>
              <a:rPr lang="en-US" dirty="0" smtClean="0"/>
              <a:t>.</a:t>
            </a:r>
            <a:endParaRPr lang="en-US" dirty="0"/>
          </a:p>
        </p:txBody>
      </p:sp>
    </p:spTree>
    <p:extLst>
      <p:ext uri="{BB962C8B-B14F-4D97-AF65-F5344CB8AC3E}">
        <p14:creationId xmlns="" xmlns:p14="http://schemas.microsoft.com/office/powerpoint/2010/main" val="2675252789"/>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762000"/>
            <a:ext cx="7391400" cy="5257800"/>
          </a:xfrm>
        </p:spPr>
        <p:txBody>
          <a:bodyPr>
            <a:normAutofit fontScale="85000" lnSpcReduction="20000"/>
          </a:bodyPr>
          <a:lstStyle/>
          <a:p>
            <a:r>
              <a:rPr lang="en-US" b="1" i="1" u="sng" dirty="0">
                <a:solidFill>
                  <a:srgbClr val="92D050"/>
                </a:solidFill>
                <a:latin typeface="Arial Black" pitchFamily="34" charset="0"/>
              </a:rPr>
              <a:t>7. Collection and analysis of </a:t>
            </a:r>
            <a:r>
              <a:rPr lang="en-US" b="1" i="1" u="sng" dirty="0" smtClean="0">
                <a:solidFill>
                  <a:srgbClr val="92D050"/>
                </a:solidFill>
                <a:latin typeface="Arial Black" pitchFamily="34" charset="0"/>
              </a:rPr>
              <a:t>data:</a:t>
            </a:r>
            <a:endParaRPr lang="en-US" b="1" i="1" u="sng" dirty="0">
              <a:solidFill>
                <a:srgbClr val="92D050"/>
              </a:solidFill>
              <a:latin typeface="Arial Black" pitchFamily="34" charset="0"/>
            </a:endParaRPr>
          </a:p>
          <a:p>
            <a:pPr marL="0" indent="0">
              <a:buNone/>
            </a:pPr>
            <a:r>
              <a:rPr lang="en-US" dirty="0" smtClean="0"/>
              <a:t>       </a:t>
            </a:r>
            <a:r>
              <a:rPr lang="en-US" b="1" i="1" dirty="0" smtClean="0">
                <a:solidFill>
                  <a:srgbClr val="0070C0"/>
                </a:solidFill>
                <a:latin typeface="Bell MT" pitchFamily="18" charset="0"/>
              </a:rPr>
              <a:t>Necessary </a:t>
            </a:r>
            <a:r>
              <a:rPr lang="en-US" b="1" i="1" dirty="0">
                <a:solidFill>
                  <a:srgbClr val="0070C0"/>
                </a:solidFill>
                <a:latin typeface="Bell MT" pitchFamily="18" charset="0"/>
              </a:rPr>
              <a:t>data for the forecast are collected, tabulated, </a:t>
            </a:r>
            <a:r>
              <a:rPr lang="en-US" b="1" i="1" dirty="0" smtClean="0">
                <a:solidFill>
                  <a:srgbClr val="0070C0"/>
                </a:solidFill>
                <a:latin typeface="Bell MT" pitchFamily="18" charset="0"/>
              </a:rPr>
              <a:t>analyzed and </a:t>
            </a:r>
            <a:r>
              <a:rPr lang="en-US" b="1" i="1" dirty="0">
                <a:solidFill>
                  <a:srgbClr val="0070C0"/>
                </a:solidFill>
                <a:latin typeface="Bell MT" pitchFamily="18" charset="0"/>
              </a:rPr>
              <a:t>cross-checked. The data are interpreted by applying </a:t>
            </a:r>
            <a:r>
              <a:rPr lang="en-US" b="1" i="1" dirty="0" smtClean="0">
                <a:solidFill>
                  <a:srgbClr val="0070C0"/>
                </a:solidFill>
                <a:latin typeface="Bell MT" pitchFamily="18" charset="0"/>
              </a:rPr>
              <a:t>the statistical </a:t>
            </a:r>
            <a:r>
              <a:rPr lang="en-US" b="1" i="1" dirty="0">
                <a:solidFill>
                  <a:srgbClr val="0070C0"/>
                </a:solidFill>
                <a:latin typeface="Bell MT" pitchFamily="18" charset="0"/>
              </a:rPr>
              <a:t>or graphical techniques, and then to draw </a:t>
            </a:r>
            <a:r>
              <a:rPr lang="en-US" b="1" i="1" dirty="0" smtClean="0">
                <a:solidFill>
                  <a:srgbClr val="0070C0"/>
                </a:solidFill>
                <a:latin typeface="Bell MT" pitchFamily="18" charset="0"/>
              </a:rPr>
              <a:t>necessary deductions </a:t>
            </a:r>
            <a:r>
              <a:rPr lang="en-US" b="1" i="1" dirty="0">
                <a:solidFill>
                  <a:srgbClr val="0070C0"/>
                </a:solidFill>
                <a:latin typeface="Bell MT" pitchFamily="18" charset="0"/>
              </a:rPr>
              <a:t>there from.</a:t>
            </a:r>
          </a:p>
          <a:p>
            <a:pPr marL="0" indent="0">
              <a:buNone/>
            </a:pPr>
            <a:endParaRPr lang="en-US" dirty="0"/>
          </a:p>
          <a:p>
            <a:r>
              <a:rPr lang="en-US" b="1" i="1" u="sng" dirty="0" smtClean="0">
                <a:solidFill>
                  <a:srgbClr val="92D050"/>
                </a:solidFill>
                <a:latin typeface="Arial Black" pitchFamily="34" charset="0"/>
              </a:rPr>
              <a:t>8</a:t>
            </a:r>
            <a:r>
              <a:rPr lang="en-US" b="1" i="1" u="sng" dirty="0">
                <a:solidFill>
                  <a:srgbClr val="92D050"/>
                </a:solidFill>
                <a:latin typeface="Arial Black" pitchFamily="34" charset="0"/>
              </a:rPr>
              <a:t>. Study of correlation between sales forecasts </a:t>
            </a:r>
            <a:r>
              <a:rPr lang="en-US" b="1" i="1" u="sng" dirty="0" smtClean="0">
                <a:solidFill>
                  <a:srgbClr val="92D050"/>
                </a:solidFill>
                <a:latin typeface="Arial Black" pitchFamily="34" charset="0"/>
              </a:rPr>
              <a:t>and sales </a:t>
            </a:r>
            <a:r>
              <a:rPr lang="en-US" b="1" i="1" u="sng" dirty="0">
                <a:solidFill>
                  <a:srgbClr val="92D050"/>
                </a:solidFill>
                <a:latin typeface="Arial Black" pitchFamily="34" charset="0"/>
              </a:rPr>
              <a:t>promotion </a:t>
            </a:r>
            <a:r>
              <a:rPr lang="en-US" b="1" i="1" u="sng" dirty="0" smtClean="0">
                <a:solidFill>
                  <a:srgbClr val="92D050"/>
                </a:solidFill>
                <a:latin typeface="Arial Black" pitchFamily="34" charset="0"/>
              </a:rPr>
              <a:t>plans:</a:t>
            </a:r>
            <a:endParaRPr lang="en-US" b="1" i="1" u="sng" dirty="0">
              <a:solidFill>
                <a:srgbClr val="92D050"/>
              </a:solidFill>
              <a:latin typeface="Arial Black" pitchFamily="34" charset="0"/>
            </a:endParaRPr>
          </a:p>
          <a:p>
            <a:pPr marL="0" indent="0">
              <a:buNone/>
            </a:pPr>
            <a:r>
              <a:rPr lang="en-US" dirty="0" smtClean="0"/>
              <a:t>            </a:t>
            </a:r>
            <a:r>
              <a:rPr lang="en-US" b="1" i="1" dirty="0" smtClean="0">
                <a:solidFill>
                  <a:srgbClr val="0070C0"/>
                </a:solidFill>
                <a:latin typeface="Bell MT" pitchFamily="18" charset="0"/>
              </a:rPr>
              <a:t>Making </a:t>
            </a:r>
            <a:r>
              <a:rPr lang="en-US" b="1" i="1" dirty="0">
                <a:solidFill>
                  <a:srgbClr val="0070C0"/>
                </a:solidFill>
                <a:latin typeface="Bell MT" pitchFamily="18" charset="0"/>
              </a:rPr>
              <a:t>the forecast reliable, the sales promotion plans </a:t>
            </a:r>
            <a:r>
              <a:rPr lang="en-US" b="1" i="1" dirty="0" smtClean="0">
                <a:solidFill>
                  <a:srgbClr val="0070C0"/>
                </a:solidFill>
                <a:latin typeface="Bell MT" pitchFamily="18" charset="0"/>
              </a:rPr>
              <a:t>such as</a:t>
            </a:r>
            <a:r>
              <a:rPr lang="en-US" b="1" i="1" dirty="0">
                <a:solidFill>
                  <a:srgbClr val="0070C0"/>
                </a:solidFill>
                <a:latin typeface="Bell MT" pitchFamily="18" charset="0"/>
              </a:rPr>
              <a:t> advertising, personal selling and other sales </a:t>
            </a:r>
            <a:r>
              <a:rPr lang="en-US" b="1" i="1" dirty="0" err="1" smtClean="0">
                <a:solidFill>
                  <a:srgbClr val="0070C0"/>
                </a:solidFill>
                <a:latin typeface="Bell MT" pitchFamily="18" charset="0"/>
              </a:rPr>
              <a:t>programmes</a:t>
            </a:r>
            <a:r>
              <a:rPr lang="en-US" b="1" i="1" dirty="0" smtClean="0">
                <a:solidFill>
                  <a:srgbClr val="0070C0"/>
                </a:solidFill>
                <a:latin typeface="Bell MT" pitchFamily="18" charset="0"/>
              </a:rPr>
              <a:t> should be </a:t>
            </a:r>
            <a:r>
              <a:rPr lang="en-US" b="1" i="1" dirty="0">
                <a:solidFill>
                  <a:srgbClr val="0070C0"/>
                </a:solidFill>
                <a:latin typeface="Bell MT" pitchFamily="18" charset="0"/>
              </a:rPr>
              <a:t>reviewed. A study of correlation between sales forecasts and </a:t>
            </a:r>
            <a:r>
              <a:rPr lang="en-US" b="1" i="1" dirty="0" smtClean="0">
                <a:solidFill>
                  <a:srgbClr val="0070C0"/>
                </a:solidFill>
                <a:latin typeface="Bell MT" pitchFamily="18" charset="0"/>
              </a:rPr>
              <a:t>sales promotion </a:t>
            </a:r>
            <a:r>
              <a:rPr lang="en-US" b="1" i="1" dirty="0">
                <a:solidFill>
                  <a:srgbClr val="0070C0"/>
                </a:solidFill>
                <a:latin typeface="Bell MT" pitchFamily="18" charset="0"/>
              </a:rPr>
              <a:t>plans should be made in order to establish their role </a:t>
            </a:r>
            <a:r>
              <a:rPr lang="en-US" b="1" i="1" dirty="0" smtClean="0">
                <a:solidFill>
                  <a:srgbClr val="0070C0"/>
                </a:solidFill>
                <a:latin typeface="Bell MT" pitchFamily="18" charset="0"/>
              </a:rPr>
              <a:t>in promoting </a:t>
            </a:r>
            <a:r>
              <a:rPr lang="en-US" b="1" i="1" dirty="0">
                <a:solidFill>
                  <a:srgbClr val="0070C0"/>
                </a:solidFill>
                <a:latin typeface="Bell MT" pitchFamily="18" charset="0"/>
              </a:rPr>
              <a:t>the sales.</a:t>
            </a:r>
          </a:p>
          <a:p>
            <a:pPr marL="0" indent="0">
              <a:buNone/>
            </a:pPr>
            <a:endParaRPr lang="en-US" dirty="0"/>
          </a:p>
          <a:p>
            <a:r>
              <a:rPr lang="en-US" i="1" u="sng" dirty="0">
                <a:solidFill>
                  <a:srgbClr val="92D050"/>
                </a:solidFill>
                <a:latin typeface="Arial Black" pitchFamily="34" charset="0"/>
              </a:rPr>
              <a:t>9. Competitors </a:t>
            </a:r>
            <a:r>
              <a:rPr lang="en-US" i="1" u="sng" dirty="0" smtClean="0">
                <a:solidFill>
                  <a:srgbClr val="92D050"/>
                </a:solidFill>
                <a:latin typeface="Arial Black" pitchFamily="34" charset="0"/>
              </a:rPr>
              <a:t>activities:</a:t>
            </a:r>
            <a:endParaRPr lang="en-US" i="1" u="sng" dirty="0">
              <a:solidFill>
                <a:srgbClr val="92D050"/>
              </a:solidFill>
              <a:latin typeface="Arial Black" pitchFamily="34" charset="0"/>
            </a:endParaRPr>
          </a:p>
          <a:p>
            <a:pPr marL="0" indent="0">
              <a:buNone/>
            </a:pPr>
            <a:r>
              <a:rPr lang="en-US" dirty="0" smtClean="0"/>
              <a:t>       </a:t>
            </a:r>
            <a:r>
              <a:rPr lang="en-US" b="1" i="1" dirty="0" smtClean="0">
                <a:solidFill>
                  <a:srgbClr val="0070C0"/>
                </a:solidFill>
                <a:latin typeface="Bell MT" pitchFamily="18" charset="0"/>
              </a:rPr>
              <a:t>Volume </a:t>
            </a:r>
            <a:r>
              <a:rPr lang="en-US" b="1" i="1" dirty="0">
                <a:solidFill>
                  <a:srgbClr val="0070C0"/>
                </a:solidFill>
                <a:latin typeface="Bell MT" pitchFamily="18" charset="0"/>
              </a:rPr>
              <a:t>of sales of a company is largely affected by the activities </a:t>
            </a:r>
            <a:r>
              <a:rPr lang="en-US" b="1" i="1" dirty="0" smtClean="0">
                <a:solidFill>
                  <a:srgbClr val="0070C0"/>
                </a:solidFill>
                <a:latin typeface="Bell MT" pitchFamily="18" charset="0"/>
              </a:rPr>
              <a:t>of competitors </a:t>
            </a:r>
            <a:r>
              <a:rPr lang="en-US" b="1" i="1" dirty="0">
                <a:solidFill>
                  <a:srgbClr val="0070C0"/>
                </a:solidFill>
                <a:latin typeface="Bell MT" pitchFamily="18" charset="0"/>
              </a:rPr>
              <a:t>and, therefore, the forecaster must also study </a:t>
            </a:r>
            <a:r>
              <a:rPr lang="en-US" b="1" i="1" dirty="0" smtClean="0">
                <a:solidFill>
                  <a:srgbClr val="0070C0"/>
                </a:solidFill>
                <a:latin typeface="Bell MT" pitchFamily="18" charset="0"/>
              </a:rPr>
              <a:t>the competitors</a:t>
            </a:r>
            <a:r>
              <a:rPr lang="en-US" b="1" i="1" dirty="0">
                <a:solidFill>
                  <a:srgbClr val="0070C0"/>
                </a:solidFill>
                <a:latin typeface="Bell MT" pitchFamily="18" charset="0"/>
              </a:rPr>
              <a:t>’ activities, policies, </a:t>
            </a:r>
            <a:r>
              <a:rPr lang="en-US" b="1" i="1" dirty="0" err="1">
                <a:solidFill>
                  <a:srgbClr val="0070C0"/>
                </a:solidFill>
                <a:latin typeface="Bell MT" pitchFamily="18" charset="0"/>
              </a:rPr>
              <a:t>programmes</a:t>
            </a:r>
            <a:r>
              <a:rPr lang="en-US" b="1" i="1" dirty="0">
                <a:solidFill>
                  <a:srgbClr val="0070C0"/>
                </a:solidFill>
                <a:latin typeface="Bell MT" pitchFamily="18" charset="0"/>
              </a:rPr>
              <a:t> and strategies.</a:t>
            </a:r>
          </a:p>
        </p:txBody>
      </p:sp>
    </p:spTree>
    <p:extLst>
      <p:ext uri="{BB962C8B-B14F-4D97-AF65-F5344CB8AC3E}">
        <p14:creationId xmlns="" xmlns:p14="http://schemas.microsoft.com/office/powerpoint/2010/main" val="3310249202"/>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7030A0"/>
                </a:solidFill>
                <a:latin typeface="Algerian" pitchFamily="82" charset="0"/>
              </a:rPr>
              <a:t>LAW OF DEMAND</a:t>
            </a:r>
            <a:endParaRPr lang="en-US" b="1" dirty="0">
              <a:solidFill>
                <a:srgbClr val="7030A0"/>
              </a:solidFill>
              <a:latin typeface="Algerian" pitchFamily="82" charset="0"/>
            </a:endParaRPr>
          </a:p>
        </p:txBody>
      </p:sp>
      <p:sp>
        <p:nvSpPr>
          <p:cNvPr id="3" name="Content Placeholder 2"/>
          <p:cNvSpPr>
            <a:spLocks noGrp="1"/>
          </p:cNvSpPr>
          <p:nvPr>
            <p:ph idx="1"/>
          </p:nvPr>
        </p:nvSpPr>
        <p:spPr/>
        <p:txBody>
          <a:bodyPr>
            <a:normAutofit/>
          </a:bodyPr>
          <a:lstStyle/>
          <a:p>
            <a:pPr marL="0" indent="0">
              <a:buNone/>
            </a:pPr>
            <a:r>
              <a:rPr lang="en-US" sz="2800" b="1" i="1" dirty="0">
                <a:solidFill>
                  <a:schemeClr val="bg2">
                    <a:lumMod val="50000"/>
                  </a:schemeClr>
                </a:solidFill>
                <a:latin typeface="Bell MT" pitchFamily="18" charset="0"/>
              </a:rPr>
              <a:t>The law of demand states that all other things being equal, the quantity bought of a good or service is </a:t>
            </a:r>
            <a:r>
              <a:rPr lang="en-US" sz="2800" b="1" i="1" dirty="0" smtClean="0">
                <a:solidFill>
                  <a:schemeClr val="bg2">
                    <a:lumMod val="50000"/>
                  </a:schemeClr>
                </a:solidFill>
                <a:latin typeface="Bell MT" pitchFamily="18" charset="0"/>
              </a:rPr>
              <a:t>a function </a:t>
            </a:r>
            <a:r>
              <a:rPr lang="en-US" sz="2800" b="1" i="1" dirty="0">
                <a:solidFill>
                  <a:schemeClr val="bg2">
                    <a:lumMod val="50000"/>
                  </a:schemeClr>
                </a:solidFill>
                <a:latin typeface="Bell MT" pitchFamily="18" charset="0"/>
              </a:rPr>
              <a:t>of price. As long as nothing else changes, people will buy less of something when its price </a:t>
            </a:r>
            <a:r>
              <a:rPr lang="en-US" sz="2800" b="1" i="1" dirty="0" smtClean="0">
                <a:solidFill>
                  <a:schemeClr val="bg2">
                    <a:lumMod val="50000"/>
                  </a:schemeClr>
                </a:solidFill>
                <a:latin typeface="Bell MT" pitchFamily="18" charset="0"/>
              </a:rPr>
              <a:t>rises . They will </a:t>
            </a:r>
            <a:r>
              <a:rPr lang="en-US" sz="2800" b="1" i="1" dirty="0">
                <a:solidFill>
                  <a:schemeClr val="bg2">
                    <a:lumMod val="50000"/>
                  </a:schemeClr>
                </a:solidFill>
                <a:latin typeface="Bell MT" pitchFamily="18" charset="0"/>
              </a:rPr>
              <a:t>buy more when its price falls.</a:t>
            </a:r>
          </a:p>
        </p:txBody>
      </p:sp>
    </p:spTree>
    <p:extLst>
      <p:ext uri="{BB962C8B-B14F-4D97-AF65-F5344CB8AC3E}">
        <p14:creationId xmlns="" xmlns:p14="http://schemas.microsoft.com/office/powerpoint/2010/main" val="3420070288"/>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685800"/>
            <a:ext cx="7391400" cy="5410200"/>
          </a:xfrm>
        </p:spPr>
        <p:txBody>
          <a:bodyPr>
            <a:normAutofit lnSpcReduction="10000"/>
          </a:bodyPr>
          <a:lstStyle/>
          <a:p>
            <a:r>
              <a:rPr lang="en-US" b="1" i="1" u="sng" dirty="0">
                <a:solidFill>
                  <a:srgbClr val="00B050"/>
                </a:solidFill>
                <a:latin typeface="Arial Black" pitchFamily="34" charset="0"/>
              </a:rPr>
              <a:t>10. Preparing final sales </a:t>
            </a:r>
            <a:r>
              <a:rPr lang="en-US" b="1" i="1" u="sng" dirty="0" smtClean="0">
                <a:solidFill>
                  <a:srgbClr val="00B050"/>
                </a:solidFill>
                <a:latin typeface="Arial Black" pitchFamily="34" charset="0"/>
              </a:rPr>
              <a:t>forecasts:</a:t>
            </a:r>
            <a:endParaRPr lang="en-US" b="1" i="1" u="sng" dirty="0">
              <a:solidFill>
                <a:srgbClr val="00B050"/>
              </a:solidFill>
              <a:latin typeface="Arial Black" pitchFamily="34" charset="0"/>
            </a:endParaRPr>
          </a:p>
          <a:p>
            <a:pPr marL="0" indent="0">
              <a:buNone/>
            </a:pPr>
            <a:r>
              <a:rPr lang="en-US" dirty="0" smtClean="0"/>
              <a:t>   </a:t>
            </a:r>
            <a:r>
              <a:rPr lang="en-US" b="1" i="1" dirty="0" smtClean="0">
                <a:solidFill>
                  <a:srgbClr val="0070C0"/>
                </a:solidFill>
                <a:latin typeface="Bell MT" pitchFamily="18" charset="0"/>
              </a:rPr>
              <a:t>The </a:t>
            </a:r>
            <a:r>
              <a:rPr lang="en-US" b="1" i="1" dirty="0">
                <a:solidFill>
                  <a:srgbClr val="0070C0"/>
                </a:solidFill>
                <a:latin typeface="Bell MT" pitchFamily="18" charset="0"/>
              </a:rPr>
              <a:t>preliminary sales forecasts figure should be reviewed and </a:t>
            </a:r>
            <a:r>
              <a:rPr lang="en-US" b="1" i="1" dirty="0" smtClean="0">
                <a:solidFill>
                  <a:srgbClr val="0070C0"/>
                </a:solidFill>
                <a:latin typeface="Bell MT" pitchFamily="18" charset="0"/>
              </a:rPr>
              <a:t>final sales </a:t>
            </a:r>
            <a:r>
              <a:rPr lang="en-US" b="1" i="1" dirty="0">
                <a:solidFill>
                  <a:srgbClr val="0070C0"/>
                </a:solidFill>
                <a:latin typeface="Bell MT" pitchFamily="18" charset="0"/>
              </a:rPr>
              <a:t>forecast figures should be arrived at after making </a:t>
            </a:r>
            <a:r>
              <a:rPr lang="en-US" b="1" i="1" dirty="0" smtClean="0">
                <a:solidFill>
                  <a:srgbClr val="0070C0"/>
                </a:solidFill>
                <a:latin typeface="Bell MT" pitchFamily="18" charset="0"/>
              </a:rPr>
              <a:t>all adjustments</a:t>
            </a:r>
            <a:r>
              <a:rPr lang="en-US" b="1" i="1" dirty="0">
                <a:solidFill>
                  <a:srgbClr val="0070C0"/>
                </a:solidFill>
                <a:latin typeface="Bell MT" pitchFamily="18" charset="0"/>
              </a:rPr>
              <a:t>.</a:t>
            </a:r>
          </a:p>
          <a:p>
            <a:r>
              <a:rPr lang="en-US" b="1" i="1" u="sng" dirty="0">
                <a:solidFill>
                  <a:srgbClr val="00B050"/>
                </a:solidFill>
                <a:latin typeface="Arial Black" pitchFamily="34" charset="0"/>
              </a:rPr>
              <a:t>11. Evaluation and </a:t>
            </a:r>
            <a:r>
              <a:rPr lang="en-US" b="1" i="1" u="sng" dirty="0" smtClean="0">
                <a:solidFill>
                  <a:srgbClr val="00B050"/>
                </a:solidFill>
                <a:latin typeface="Arial Black" pitchFamily="34" charset="0"/>
              </a:rPr>
              <a:t>adjustments:</a:t>
            </a:r>
            <a:endParaRPr lang="en-US" b="1" i="1" u="sng" dirty="0">
              <a:solidFill>
                <a:srgbClr val="00B050"/>
              </a:solidFill>
              <a:latin typeface="Arial Black" pitchFamily="34" charset="0"/>
            </a:endParaRPr>
          </a:p>
          <a:p>
            <a:pPr marL="0" indent="0">
              <a:buNone/>
            </a:pPr>
            <a:r>
              <a:rPr lang="en-US" dirty="0" smtClean="0"/>
              <a:t>     </a:t>
            </a:r>
            <a:r>
              <a:rPr lang="en-US" b="1" i="1" dirty="0" smtClean="0">
                <a:solidFill>
                  <a:srgbClr val="0070C0"/>
                </a:solidFill>
                <a:latin typeface="Bell MT" pitchFamily="18" charset="0"/>
              </a:rPr>
              <a:t>The </a:t>
            </a:r>
            <a:r>
              <a:rPr lang="en-US" b="1" i="1" dirty="0">
                <a:solidFill>
                  <a:srgbClr val="0070C0"/>
                </a:solidFill>
                <a:latin typeface="Bell MT" pitchFamily="18" charset="0"/>
              </a:rPr>
              <a:t>figures of final sales forecasts form the basis for the </a:t>
            </a:r>
            <a:r>
              <a:rPr lang="en-US" b="1" i="1" dirty="0" smtClean="0">
                <a:solidFill>
                  <a:srgbClr val="0070C0"/>
                </a:solidFill>
                <a:latin typeface="Bell MT" pitchFamily="18" charset="0"/>
              </a:rPr>
              <a:t>operations of </a:t>
            </a:r>
            <a:r>
              <a:rPr lang="en-US" b="1" i="1" dirty="0">
                <a:solidFill>
                  <a:srgbClr val="0070C0"/>
                </a:solidFill>
                <a:latin typeface="Bell MT" pitchFamily="18" charset="0"/>
              </a:rPr>
              <a:t>the company in the next period. The actual sales performance </a:t>
            </a:r>
            <a:r>
              <a:rPr lang="en-US" b="1" i="1" dirty="0" smtClean="0">
                <a:solidFill>
                  <a:srgbClr val="0070C0"/>
                </a:solidFill>
                <a:latin typeface="Bell MT" pitchFamily="18" charset="0"/>
              </a:rPr>
              <a:t>in the </a:t>
            </a:r>
            <a:r>
              <a:rPr lang="en-US" b="1" i="1" dirty="0">
                <a:solidFill>
                  <a:srgbClr val="0070C0"/>
                </a:solidFill>
                <a:latin typeface="Bell MT" pitchFamily="18" charset="0"/>
              </a:rPr>
              <a:t>forthcoming period should be reviewed and evaluated from </a:t>
            </a:r>
            <a:r>
              <a:rPr lang="en-US" b="1" i="1" dirty="0" smtClean="0">
                <a:solidFill>
                  <a:srgbClr val="0070C0"/>
                </a:solidFill>
                <a:latin typeface="Bell MT" pitchFamily="18" charset="0"/>
              </a:rPr>
              <a:t>time to </a:t>
            </a:r>
            <a:r>
              <a:rPr lang="en-US" b="1" i="1" dirty="0">
                <a:solidFill>
                  <a:srgbClr val="0070C0"/>
                </a:solidFill>
                <a:latin typeface="Bell MT" pitchFamily="18" charset="0"/>
              </a:rPr>
              <a:t>time </a:t>
            </a:r>
            <a:r>
              <a:rPr lang="en-US" b="1" i="1" dirty="0" err="1">
                <a:solidFill>
                  <a:srgbClr val="0070C0"/>
                </a:solidFill>
                <a:latin typeface="Bell MT" pitchFamily="18" charset="0"/>
              </a:rPr>
              <a:t>viz</a:t>
            </a:r>
            <a:r>
              <a:rPr lang="en-US" b="1" i="1" dirty="0">
                <a:solidFill>
                  <a:srgbClr val="0070C0"/>
                </a:solidFill>
                <a:latin typeface="Bell MT" pitchFamily="18" charset="0"/>
              </a:rPr>
              <a:t>, monthly, quarterly, half-yearly or yearly and so on. </a:t>
            </a:r>
            <a:r>
              <a:rPr lang="en-US" b="1" i="1" dirty="0" smtClean="0">
                <a:solidFill>
                  <a:srgbClr val="0070C0"/>
                </a:solidFill>
                <a:latin typeface="Bell MT" pitchFamily="18" charset="0"/>
              </a:rPr>
              <a:t>The forecast </a:t>
            </a:r>
            <a:r>
              <a:rPr lang="en-US" b="1" i="1" dirty="0">
                <a:solidFill>
                  <a:srgbClr val="0070C0"/>
                </a:solidFill>
                <a:latin typeface="Bell MT" pitchFamily="18" charset="0"/>
              </a:rPr>
              <a:t>figures should be revised in the light of </a:t>
            </a:r>
            <a:r>
              <a:rPr lang="en-US" b="1" i="1" dirty="0" smtClean="0">
                <a:solidFill>
                  <a:srgbClr val="0070C0"/>
                </a:solidFill>
                <a:latin typeface="Bell MT" pitchFamily="18" charset="0"/>
              </a:rPr>
              <a:t>difficulties experienced </a:t>
            </a:r>
            <a:r>
              <a:rPr lang="en-US" b="1" i="1" dirty="0">
                <a:solidFill>
                  <a:srgbClr val="0070C0"/>
                </a:solidFill>
                <a:latin typeface="Bell MT" pitchFamily="18" charset="0"/>
              </a:rPr>
              <a:t>during actual performance. At the end of the </a:t>
            </a:r>
            <a:r>
              <a:rPr lang="en-US" b="1" i="1" dirty="0" smtClean="0">
                <a:solidFill>
                  <a:srgbClr val="0070C0"/>
                </a:solidFill>
                <a:latin typeface="Bell MT" pitchFamily="18" charset="0"/>
              </a:rPr>
              <a:t>forecast period, actual performance should be reviewed and rectified while</a:t>
            </a:r>
            <a:r>
              <a:rPr lang="en-US" b="1" i="1" dirty="0">
                <a:solidFill>
                  <a:srgbClr val="0070C0"/>
                </a:solidFill>
                <a:latin typeface="Bell MT" pitchFamily="18" charset="0"/>
              </a:rPr>
              <a:t> forecasting the demand for the next period.</a:t>
            </a:r>
          </a:p>
        </p:txBody>
      </p:sp>
    </p:spTree>
    <p:extLst>
      <p:ext uri="{BB962C8B-B14F-4D97-AF65-F5344CB8AC3E}">
        <p14:creationId xmlns="" xmlns:p14="http://schemas.microsoft.com/office/powerpoint/2010/main" val="3886137866"/>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solidFill>
                  <a:srgbClr val="7030A0"/>
                </a:solidFill>
                <a:latin typeface="Algerian" pitchFamily="82" charset="0"/>
              </a:rPr>
              <a:t>SUPPLY ANALYSIS  &amp; LAW OF SUPPLY</a:t>
            </a:r>
            <a:endParaRPr lang="en-US" b="1" i="1" dirty="0">
              <a:solidFill>
                <a:srgbClr val="7030A0"/>
              </a:solidFill>
              <a:latin typeface="Algerian" pitchFamily="82" charset="0"/>
            </a:endParaRPr>
          </a:p>
        </p:txBody>
      </p:sp>
      <p:sp>
        <p:nvSpPr>
          <p:cNvPr id="3" name="Content Placeholder 2"/>
          <p:cNvSpPr>
            <a:spLocks noGrp="1"/>
          </p:cNvSpPr>
          <p:nvPr>
            <p:ph idx="1"/>
          </p:nvPr>
        </p:nvSpPr>
        <p:spPr/>
        <p:txBody>
          <a:bodyPr/>
          <a:lstStyle/>
          <a:p>
            <a:r>
              <a:rPr lang="en-US" b="1" i="1" dirty="0" smtClean="0">
                <a:solidFill>
                  <a:srgbClr val="0070C0"/>
                </a:solidFill>
                <a:latin typeface="Bell MT" pitchFamily="18" charset="0"/>
              </a:rPr>
              <a:t>Supply means a quantity of commodity which a seller is willing an able to offer for sale at various prices during a given period of time.</a:t>
            </a:r>
          </a:p>
          <a:p>
            <a:r>
              <a:rPr lang="en-US" b="1" i="1" dirty="0" smtClean="0">
                <a:solidFill>
                  <a:srgbClr val="0070C0"/>
                </a:solidFill>
                <a:latin typeface="Bell MT" pitchFamily="18" charset="0"/>
              </a:rPr>
              <a:t>According to </a:t>
            </a:r>
            <a:r>
              <a:rPr lang="en-US" b="1" i="1" u="sng" dirty="0" smtClean="0">
                <a:solidFill>
                  <a:srgbClr val="92D050"/>
                </a:solidFill>
                <a:latin typeface="Bell MT" pitchFamily="18" charset="0"/>
              </a:rPr>
              <a:t>DODEY </a:t>
            </a:r>
            <a:r>
              <a:rPr lang="en-US" b="1" i="1" u="sng" dirty="0" smtClean="0">
                <a:solidFill>
                  <a:srgbClr val="FF0000"/>
                </a:solidFill>
                <a:latin typeface="Bell MT" pitchFamily="18" charset="0"/>
              </a:rPr>
              <a:t>“Higher the price greater the quantity supplied and lower the price smaller the quantity supplied”.</a:t>
            </a:r>
            <a:endParaRPr lang="en-US" b="1" i="1" u="sng" dirty="0">
              <a:solidFill>
                <a:srgbClr val="FF0000"/>
              </a:solidFill>
              <a:latin typeface="Bell MT" pitchFamily="18" charset="0"/>
            </a:endParaRPr>
          </a:p>
        </p:txBody>
      </p:sp>
    </p:spTree>
    <p:extLst>
      <p:ext uri="{BB962C8B-B14F-4D97-AF65-F5344CB8AC3E}">
        <p14:creationId xmlns="" xmlns:p14="http://schemas.microsoft.com/office/powerpoint/2010/main" val="3635593068"/>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62000" y="609600"/>
            <a:ext cx="7620000" cy="236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62000" y="2971800"/>
            <a:ext cx="7620000" cy="32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6037619"/>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7030A0"/>
                </a:solidFill>
                <a:latin typeface="Algerian" pitchFamily="82" charset="0"/>
              </a:rPr>
              <a:t>SUPPLY FUNCTION</a:t>
            </a:r>
            <a:endParaRPr lang="en-US" b="1" i="1" dirty="0">
              <a:solidFill>
                <a:srgbClr val="7030A0"/>
              </a:solidFill>
              <a:latin typeface="Algerian" pitchFamily="82" charset="0"/>
            </a:endParaRPr>
          </a:p>
        </p:txBody>
      </p:sp>
      <p:sp>
        <p:nvSpPr>
          <p:cNvPr id="3" name="Content Placeholder 2"/>
          <p:cNvSpPr>
            <a:spLocks noGrp="1"/>
          </p:cNvSpPr>
          <p:nvPr>
            <p:ph idx="1"/>
          </p:nvPr>
        </p:nvSpPr>
        <p:spPr>
          <a:xfrm>
            <a:off x="1463040" y="1828800"/>
            <a:ext cx="6196405" cy="4191000"/>
          </a:xfrm>
        </p:spPr>
        <p:txBody>
          <a:bodyPr>
            <a:normAutofit fontScale="77500" lnSpcReduction="20000"/>
          </a:bodyPr>
          <a:lstStyle/>
          <a:p>
            <a:r>
              <a:rPr lang="en-US" b="1" i="1" dirty="0" smtClean="0">
                <a:solidFill>
                  <a:srgbClr val="0070C0"/>
                </a:solidFill>
                <a:latin typeface="Bell MT" pitchFamily="18" charset="0"/>
              </a:rPr>
              <a:t>Supply function shows the relationship between supply of a product and its determinant.</a:t>
            </a:r>
          </a:p>
          <a:p>
            <a:pPr marL="0" indent="0">
              <a:buNone/>
            </a:pPr>
            <a:endParaRPr lang="en-US" dirty="0" smtClean="0"/>
          </a:p>
          <a:p>
            <a:pPr marL="0" indent="0">
              <a:buNone/>
            </a:pPr>
            <a:endParaRPr lang="en-US" dirty="0"/>
          </a:p>
          <a:p>
            <a:pPr marL="0" indent="0">
              <a:buNone/>
            </a:pPr>
            <a:r>
              <a:rPr lang="en-US" b="1" i="1" dirty="0" smtClean="0">
                <a:solidFill>
                  <a:srgbClr val="0070C0"/>
                </a:solidFill>
                <a:latin typeface="Bell MT" pitchFamily="18" charset="0"/>
              </a:rPr>
              <a:t>S x = Supply of product X</a:t>
            </a:r>
          </a:p>
          <a:p>
            <a:pPr marL="0" indent="0">
              <a:buNone/>
            </a:pPr>
            <a:r>
              <a:rPr lang="en-US" b="1" i="1" dirty="0" err="1" smtClean="0">
                <a:solidFill>
                  <a:srgbClr val="0070C0"/>
                </a:solidFill>
                <a:latin typeface="Bell MT" pitchFamily="18" charset="0"/>
              </a:rPr>
              <a:t>Px</a:t>
            </a:r>
            <a:r>
              <a:rPr lang="en-US" b="1" i="1" dirty="0" smtClean="0">
                <a:solidFill>
                  <a:srgbClr val="0070C0"/>
                </a:solidFill>
                <a:latin typeface="Bell MT" pitchFamily="18" charset="0"/>
              </a:rPr>
              <a:t> = Price of product X</a:t>
            </a:r>
          </a:p>
          <a:p>
            <a:pPr marL="0" indent="0">
              <a:buNone/>
            </a:pPr>
            <a:r>
              <a:rPr lang="en-US" b="1" i="1" dirty="0" smtClean="0">
                <a:solidFill>
                  <a:srgbClr val="0070C0"/>
                </a:solidFill>
                <a:latin typeface="Bell MT" pitchFamily="18" charset="0"/>
              </a:rPr>
              <a:t>Fe = Efficiency of factors of production</a:t>
            </a:r>
          </a:p>
          <a:p>
            <a:pPr marL="0" indent="0">
              <a:buNone/>
            </a:pPr>
            <a:r>
              <a:rPr lang="en-US" b="1" i="1" dirty="0" err="1" smtClean="0">
                <a:solidFill>
                  <a:srgbClr val="0070C0"/>
                </a:solidFill>
                <a:latin typeface="Bell MT" pitchFamily="18" charset="0"/>
              </a:rPr>
              <a:t>Fp</a:t>
            </a:r>
            <a:r>
              <a:rPr lang="en-US" b="1" i="1" dirty="0" smtClean="0">
                <a:solidFill>
                  <a:srgbClr val="0070C0"/>
                </a:solidFill>
                <a:latin typeface="Bell MT" pitchFamily="18" charset="0"/>
              </a:rPr>
              <a:t> = Price of factors of production</a:t>
            </a:r>
          </a:p>
          <a:p>
            <a:pPr marL="0" indent="0">
              <a:buNone/>
            </a:pPr>
            <a:r>
              <a:rPr lang="en-US" b="1" i="1" dirty="0" err="1" smtClean="0">
                <a:solidFill>
                  <a:srgbClr val="0070C0"/>
                </a:solidFill>
                <a:latin typeface="Bell MT" pitchFamily="18" charset="0"/>
              </a:rPr>
              <a:t>Fr</a:t>
            </a:r>
            <a:r>
              <a:rPr lang="en-US" b="1" i="1" dirty="0" smtClean="0">
                <a:solidFill>
                  <a:srgbClr val="0070C0"/>
                </a:solidFill>
                <a:latin typeface="Bell MT" pitchFamily="18" charset="0"/>
              </a:rPr>
              <a:t> = price of other related products</a:t>
            </a:r>
          </a:p>
          <a:p>
            <a:pPr marL="0" indent="0">
              <a:buNone/>
            </a:pPr>
            <a:r>
              <a:rPr lang="en-US" b="1" i="1" dirty="0" smtClean="0">
                <a:solidFill>
                  <a:srgbClr val="0070C0"/>
                </a:solidFill>
                <a:latin typeface="Bell MT" pitchFamily="18" charset="0"/>
              </a:rPr>
              <a:t>G = Goals of the firms</a:t>
            </a:r>
          </a:p>
          <a:p>
            <a:pPr marL="0" indent="0">
              <a:buNone/>
            </a:pPr>
            <a:r>
              <a:rPr lang="en-US" b="1" i="1" dirty="0" smtClean="0">
                <a:solidFill>
                  <a:srgbClr val="0070C0"/>
                </a:solidFill>
                <a:latin typeface="Bell MT" pitchFamily="18" charset="0"/>
              </a:rPr>
              <a:t>W = Weather conditions</a:t>
            </a:r>
          </a:p>
          <a:p>
            <a:pPr marL="0" indent="0">
              <a:buNone/>
            </a:pPr>
            <a:r>
              <a:rPr lang="en-US" b="1" i="1" dirty="0" smtClean="0">
                <a:solidFill>
                  <a:srgbClr val="0070C0"/>
                </a:solidFill>
                <a:latin typeface="Bell MT" pitchFamily="18" charset="0"/>
              </a:rPr>
              <a:t>E = Future Expectations</a:t>
            </a:r>
          </a:p>
          <a:p>
            <a:pPr marL="0" indent="0">
              <a:buNone/>
            </a:pPr>
            <a:r>
              <a:rPr lang="en-US" b="1" i="1" dirty="0" smtClean="0">
                <a:solidFill>
                  <a:srgbClr val="0070C0"/>
                </a:solidFill>
                <a:latin typeface="Bell MT" pitchFamily="18" charset="0"/>
              </a:rPr>
              <a:t>N = Number of firms</a:t>
            </a:r>
          </a:p>
          <a:p>
            <a:pPr marL="0" indent="0">
              <a:buNone/>
            </a:pPr>
            <a:r>
              <a:rPr lang="en-US" b="1" i="1" dirty="0" smtClean="0">
                <a:solidFill>
                  <a:srgbClr val="0070C0"/>
                </a:solidFill>
                <a:latin typeface="Bell MT" pitchFamily="18" charset="0"/>
              </a:rPr>
              <a:t>C = Other determinants</a:t>
            </a:r>
            <a:endParaRPr lang="en-US" b="1" i="1" dirty="0">
              <a:solidFill>
                <a:srgbClr val="0070C0"/>
              </a:solidFill>
              <a:latin typeface="Bell MT" pitchFamily="18" charset="0"/>
            </a:endParaRPr>
          </a:p>
        </p:txBody>
      </p:sp>
      <p:sp>
        <p:nvSpPr>
          <p:cNvPr id="4" name="Rectangle 3"/>
          <p:cNvSpPr/>
          <p:nvPr/>
        </p:nvSpPr>
        <p:spPr>
          <a:xfrm>
            <a:off x="1676400" y="2438400"/>
            <a:ext cx="5410200" cy="3810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B050"/>
                </a:solidFill>
                <a:latin typeface="Arial Black" pitchFamily="34" charset="0"/>
              </a:rPr>
              <a:t>S x = f(</a:t>
            </a:r>
            <a:r>
              <a:rPr lang="en-US" b="1" dirty="0" err="1" smtClean="0">
                <a:solidFill>
                  <a:srgbClr val="00B050"/>
                </a:solidFill>
                <a:latin typeface="Arial Black" pitchFamily="34" charset="0"/>
              </a:rPr>
              <a:t>Px,Fe,Fp,Pr,G,W,E,N,C</a:t>
            </a:r>
            <a:r>
              <a:rPr lang="en-US" b="1" dirty="0" smtClean="0">
                <a:solidFill>
                  <a:srgbClr val="00B050"/>
                </a:solidFill>
                <a:latin typeface="Arial Black" pitchFamily="34" charset="0"/>
              </a:rPr>
              <a:t>) </a:t>
            </a:r>
            <a:endParaRPr lang="en-US" b="1" dirty="0">
              <a:solidFill>
                <a:srgbClr val="00B050"/>
              </a:solidFill>
              <a:latin typeface="Arial Black" pitchFamily="34" charset="0"/>
            </a:endParaRPr>
          </a:p>
        </p:txBody>
      </p:sp>
    </p:spTree>
    <p:extLst>
      <p:ext uri="{BB962C8B-B14F-4D97-AF65-F5344CB8AC3E}">
        <p14:creationId xmlns="" xmlns:p14="http://schemas.microsoft.com/office/powerpoint/2010/main" val="2089660069"/>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7030A0"/>
                </a:solidFill>
                <a:latin typeface="Algerian" pitchFamily="82" charset="0"/>
              </a:rPr>
              <a:t>CASE STUDY</a:t>
            </a:r>
            <a:endParaRPr lang="en-US" b="1" i="1" dirty="0">
              <a:solidFill>
                <a:srgbClr val="7030A0"/>
              </a:solidFill>
              <a:latin typeface="Algerian" pitchFamily="82" charset="0"/>
            </a:endParaRPr>
          </a:p>
        </p:txBody>
      </p:sp>
      <p:graphicFrame>
        <p:nvGraphicFramePr>
          <p:cNvPr id="4" name="Content Placeholder 3">
            <a:hlinkClick r:id="" action="ppaction://ole?verb=0"/>
          </p:cNvPr>
          <p:cNvGraphicFramePr>
            <a:graphicFrameLocks noGrp="1" noChangeAspect="1"/>
          </p:cNvGraphicFramePr>
          <p:nvPr>
            <p:ph idx="1"/>
            <p:extLst>
              <p:ext uri="{D42A27DB-BD31-4B8C-83A1-F6EECF244321}">
                <p14:modId xmlns="" xmlns:p14="http://schemas.microsoft.com/office/powerpoint/2010/main" val="782584577"/>
              </p:ext>
            </p:extLst>
          </p:nvPr>
        </p:nvGraphicFramePr>
        <p:xfrm>
          <a:off x="1463675" y="2178050"/>
          <a:ext cx="6196013" cy="3484563"/>
        </p:xfrm>
        <a:graphic>
          <a:graphicData uri="http://schemas.openxmlformats.org/presentationml/2006/ole">
            <p:oleObj spid="_x0000_s12299" name="Presentation" r:id="rId3" imgW="6094497" imgH="3427427" progId="PowerPoint.Show.12">
              <p:link updateAutomatic="1"/>
            </p:oleObj>
          </a:graphicData>
        </a:graphic>
      </p:graphicFrame>
    </p:spTree>
    <p:extLst>
      <p:ext uri="{BB962C8B-B14F-4D97-AF65-F5344CB8AC3E}">
        <p14:creationId xmlns="" xmlns:p14="http://schemas.microsoft.com/office/powerpoint/2010/main" val="3549264245"/>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914400"/>
            <a:ext cx="4648200" cy="914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smtClean="0">
                <a:solidFill>
                  <a:srgbClr val="7030A0"/>
                </a:solidFill>
                <a:latin typeface="Algerian" pitchFamily="82" charset="0"/>
              </a:rPr>
              <a:t>2 MARKS QUESTIONS AND ANSWERS</a:t>
            </a:r>
            <a:endParaRPr lang="en-US" sz="2400" b="1" i="1" dirty="0">
              <a:solidFill>
                <a:srgbClr val="7030A0"/>
              </a:solidFill>
              <a:latin typeface="Algerian" pitchFamily="82" charset="0"/>
            </a:endParaRPr>
          </a:p>
        </p:txBody>
      </p:sp>
      <p:graphicFrame>
        <p:nvGraphicFramePr>
          <p:cNvPr id="3" name="Object 2"/>
          <p:cNvGraphicFramePr>
            <a:graphicFrameLocks noChangeAspect="1"/>
          </p:cNvGraphicFramePr>
          <p:nvPr>
            <p:extLst>
              <p:ext uri="{D42A27DB-BD31-4B8C-83A1-F6EECF244321}">
                <p14:modId xmlns="" xmlns:p14="http://schemas.microsoft.com/office/powerpoint/2010/main" val="3347117437"/>
              </p:ext>
            </p:extLst>
          </p:nvPr>
        </p:nvGraphicFramePr>
        <p:xfrm>
          <a:off x="3352800" y="1981200"/>
          <a:ext cx="2759075" cy="4064000"/>
        </p:xfrm>
        <a:graphic>
          <a:graphicData uri="http://schemas.openxmlformats.org/presentationml/2006/ole">
            <p:oleObj spid="_x0000_s13324" name="Document" r:id="rId3" imgW="6642883" imgH="9782245" progId="Word.Document.12">
              <p:link updateAutomatic="1"/>
            </p:oleObj>
          </a:graphicData>
        </a:graphic>
      </p:graphicFrame>
    </p:spTree>
    <p:extLst>
      <p:ext uri="{BB962C8B-B14F-4D97-AF65-F5344CB8AC3E}">
        <p14:creationId xmlns="" xmlns:p14="http://schemas.microsoft.com/office/powerpoint/2010/main" val="1724325671"/>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2286000"/>
            <a:ext cx="6196405" cy="3603812"/>
          </a:xfrm>
          <a:ln>
            <a:solidFill>
              <a:schemeClr val="accent1"/>
            </a:solidFill>
          </a:ln>
        </p:spPr>
        <p:txBody>
          <a:bodyPr/>
          <a:lstStyle/>
          <a:p>
            <a:r>
              <a:rPr lang="en-US" b="1" i="1" dirty="0" smtClean="0">
                <a:solidFill>
                  <a:srgbClr val="0070C0"/>
                </a:solidFill>
                <a:latin typeface="Bell MT" pitchFamily="18" charset="0"/>
                <a:hlinkClick r:id="rId2"/>
              </a:rPr>
              <a:t>https://youtu.be/kUPm2tMCbGE</a:t>
            </a:r>
            <a:endParaRPr lang="en-US" b="1" i="1" dirty="0" smtClean="0">
              <a:solidFill>
                <a:srgbClr val="0070C0"/>
              </a:solidFill>
              <a:latin typeface="Bell MT" pitchFamily="18" charset="0"/>
            </a:endParaRPr>
          </a:p>
          <a:p>
            <a:r>
              <a:rPr lang="en-US" b="1" i="1" dirty="0">
                <a:solidFill>
                  <a:srgbClr val="0070C0"/>
                </a:solidFill>
                <a:latin typeface="Bell MT" pitchFamily="18" charset="0"/>
                <a:hlinkClick r:id="rId3"/>
              </a:rPr>
              <a:t>https://youtu.be/nKvrbOq1OfI</a:t>
            </a:r>
            <a:endParaRPr lang="en-US" b="1" i="1" dirty="0">
              <a:solidFill>
                <a:srgbClr val="0070C0"/>
              </a:solidFill>
              <a:latin typeface="Bell MT" pitchFamily="18" charset="0"/>
            </a:endParaRPr>
          </a:p>
          <a:p>
            <a:pPr marL="0" indent="0">
              <a:buNone/>
            </a:pPr>
            <a:endParaRPr lang="en-US" dirty="0"/>
          </a:p>
        </p:txBody>
      </p:sp>
      <p:sp>
        <p:nvSpPr>
          <p:cNvPr id="4" name="Oval 3"/>
          <p:cNvSpPr/>
          <p:nvPr/>
        </p:nvSpPr>
        <p:spPr>
          <a:xfrm>
            <a:off x="2133600" y="1066800"/>
            <a:ext cx="47244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solidFill>
                  <a:srgbClr val="7030A0"/>
                </a:solidFill>
                <a:latin typeface="Algerian" pitchFamily="82" charset="0"/>
              </a:rPr>
              <a:t>DEMAND AND SUPPLY RELATED LINKS</a:t>
            </a:r>
            <a:endParaRPr lang="en-US" b="1" i="1" dirty="0">
              <a:solidFill>
                <a:srgbClr val="7030A0"/>
              </a:solidFill>
              <a:latin typeface="Algerian" pitchFamily="82" charset="0"/>
            </a:endParaRPr>
          </a:p>
        </p:txBody>
      </p:sp>
    </p:spTree>
    <p:extLst>
      <p:ext uri="{BB962C8B-B14F-4D97-AF65-F5344CB8AC3E}">
        <p14:creationId xmlns="" xmlns:p14="http://schemas.microsoft.com/office/powerpoint/2010/main" val="2237452573"/>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2060"/>
                </a:solidFill>
                <a:latin typeface="Algerian" pitchFamily="82" charset="0"/>
              </a:rPr>
              <a:t>THANK YOU</a:t>
            </a:r>
            <a:endParaRPr lang="en-US" b="1" i="1" dirty="0">
              <a:solidFill>
                <a:srgbClr val="002060"/>
              </a:solidFill>
              <a:latin typeface="Algerian" pitchFamily="82" charset="0"/>
            </a:endParaRPr>
          </a:p>
        </p:txBody>
      </p:sp>
      <p:sp>
        <p:nvSpPr>
          <p:cNvPr id="3" name="Content Placeholder 2"/>
          <p:cNvSpPr>
            <a:spLocks noGrp="1"/>
          </p:cNvSpPr>
          <p:nvPr>
            <p:ph idx="1"/>
          </p:nvPr>
        </p:nvSpPr>
        <p:spPr/>
        <p:txBody>
          <a:bodyPr/>
          <a:lstStyle/>
          <a:p>
            <a:endParaRPr lang="en-US"/>
          </a:p>
        </p:txBody>
      </p:sp>
      <p:pic>
        <p:nvPicPr>
          <p:cNvPr id="15362" name="Picture 2" descr="Related imag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14400" y="2057400"/>
            <a:ext cx="7315200" cy="4000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28803763"/>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7030A0"/>
                </a:solidFill>
                <a:latin typeface="Algerian" pitchFamily="82" charset="0"/>
              </a:rPr>
              <a:t>Explanation Of Law Of Demand</a:t>
            </a:r>
            <a:endParaRPr lang="en-US" b="1" dirty="0">
              <a:solidFill>
                <a:srgbClr val="7030A0"/>
              </a:solidFill>
              <a:latin typeface="Algerian" pitchFamily="82" charset="0"/>
            </a:endParaRPr>
          </a:p>
        </p:txBody>
      </p:sp>
      <p:sp>
        <p:nvSpPr>
          <p:cNvPr id="3" name="Content Placeholder 2"/>
          <p:cNvSpPr>
            <a:spLocks noGrp="1"/>
          </p:cNvSpPr>
          <p:nvPr>
            <p:ph idx="1"/>
          </p:nvPr>
        </p:nvSpPr>
        <p:spPr/>
        <p:txBody>
          <a:bodyPr/>
          <a:lstStyle/>
          <a:p>
            <a:endParaRPr lang="en-US" dirty="0"/>
          </a:p>
        </p:txBody>
      </p:sp>
      <p:pic>
        <p:nvPicPr>
          <p:cNvPr id="2055" name="Picture 7"/>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43000" y="2057400"/>
            <a:ext cx="6705600" cy="3886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85751543"/>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7030A0"/>
                </a:solidFill>
                <a:latin typeface="Algerian" pitchFamily="82" charset="0"/>
              </a:rPr>
              <a:t>DEMAND FUNCTION</a:t>
            </a:r>
            <a:endParaRPr lang="en-US" b="1" dirty="0">
              <a:solidFill>
                <a:srgbClr val="7030A0"/>
              </a:solidFill>
              <a:latin typeface="Algerian" pitchFamily="82" charset="0"/>
            </a:endParaRPr>
          </a:p>
        </p:txBody>
      </p:sp>
      <p:sp>
        <p:nvSpPr>
          <p:cNvPr id="3" name="Content Placeholder 2"/>
          <p:cNvSpPr>
            <a:spLocks noGrp="1"/>
          </p:cNvSpPr>
          <p:nvPr>
            <p:ph idx="1"/>
          </p:nvPr>
        </p:nvSpPr>
        <p:spPr>
          <a:xfrm>
            <a:off x="1143000" y="1828800"/>
            <a:ext cx="6934200" cy="4343400"/>
          </a:xfrm>
        </p:spPr>
        <p:txBody>
          <a:bodyPr>
            <a:normAutofit fontScale="92500" lnSpcReduction="20000"/>
          </a:bodyPr>
          <a:lstStyle/>
          <a:p>
            <a:pPr marL="0" indent="0">
              <a:buNone/>
            </a:pPr>
            <a:r>
              <a:rPr lang="en-US" dirty="0" smtClean="0"/>
              <a:t>This shows the relationship between the demand of a commodity and its determinants.</a:t>
            </a:r>
          </a:p>
          <a:p>
            <a:pPr marL="0" indent="0">
              <a:buNone/>
            </a:pPr>
            <a:endParaRPr lang="en-US" b="1" dirty="0" smtClean="0">
              <a:solidFill>
                <a:srgbClr val="0070C0"/>
              </a:solidFill>
            </a:endParaRPr>
          </a:p>
          <a:p>
            <a:pPr marL="0" indent="0">
              <a:buNone/>
            </a:pPr>
            <a:endParaRPr lang="en-US" sz="2200" b="1" dirty="0" smtClean="0">
              <a:solidFill>
                <a:srgbClr val="0070C0"/>
              </a:solidFill>
              <a:latin typeface="Bell MT" pitchFamily="18" charset="0"/>
            </a:endParaRPr>
          </a:p>
          <a:p>
            <a:pPr marL="0" indent="0">
              <a:buNone/>
            </a:pPr>
            <a:r>
              <a:rPr lang="en-US" sz="2200" b="1" i="1" dirty="0" smtClean="0">
                <a:solidFill>
                  <a:srgbClr val="0070C0"/>
                </a:solidFill>
                <a:latin typeface="Bell MT" pitchFamily="18" charset="0"/>
              </a:rPr>
              <a:t>Y = Income of the consumer</a:t>
            </a:r>
          </a:p>
          <a:p>
            <a:pPr marL="0" indent="0">
              <a:buNone/>
            </a:pPr>
            <a:r>
              <a:rPr lang="en-US" sz="2200" b="1" i="1" dirty="0" smtClean="0">
                <a:solidFill>
                  <a:srgbClr val="0070C0"/>
                </a:solidFill>
                <a:latin typeface="Bell MT" pitchFamily="18" charset="0"/>
              </a:rPr>
              <a:t>P x = Price of the commodity X</a:t>
            </a:r>
          </a:p>
          <a:p>
            <a:pPr marL="0" indent="0">
              <a:buNone/>
            </a:pPr>
            <a:r>
              <a:rPr lang="en-US" sz="2200" b="1" i="1" dirty="0" smtClean="0">
                <a:solidFill>
                  <a:srgbClr val="0070C0"/>
                </a:solidFill>
                <a:latin typeface="Bell MT" pitchFamily="18" charset="0"/>
              </a:rPr>
              <a:t>Ps = Price of substitution  goods of X</a:t>
            </a:r>
          </a:p>
          <a:p>
            <a:pPr marL="0" indent="0">
              <a:buNone/>
            </a:pPr>
            <a:r>
              <a:rPr lang="en-US" sz="2200" b="1" i="1" dirty="0" smtClean="0">
                <a:solidFill>
                  <a:srgbClr val="0070C0"/>
                </a:solidFill>
                <a:latin typeface="Bell MT" pitchFamily="18" charset="0"/>
              </a:rPr>
              <a:t>Pc = Price of complementary goods of X</a:t>
            </a:r>
          </a:p>
          <a:p>
            <a:pPr marL="0" indent="0">
              <a:buNone/>
            </a:pPr>
            <a:r>
              <a:rPr lang="en-US" sz="2200" b="1" i="1" dirty="0" smtClean="0">
                <a:solidFill>
                  <a:srgbClr val="0070C0"/>
                </a:solidFill>
                <a:latin typeface="Bell MT" pitchFamily="18" charset="0"/>
              </a:rPr>
              <a:t>T = Taste and preference of the consumers</a:t>
            </a:r>
          </a:p>
          <a:p>
            <a:pPr marL="0" indent="0">
              <a:buNone/>
            </a:pPr>
            <a:r>
              <a:rPr lang="en-US" sz="2200" b="1" i="1" dirty="0" smtClean="0">
                <a:solidFill>
                  <a:srgbClr val="0070C0"/>
                </a:solidFill>
                <a:latin typeface="Bell MT" pitchFamily="18" charset="0"/>
              </a:rPr>
              <a:t>E p = Future price expectations</a:t>
            </a:r>
          </a:p>
          <a:p>
            <a:pPr marL="0" indent="0">
              <a:buNone/>
            </a:pPr>
            <a:r>
              <a:rPr lang="en-US" sz="2200" b="1" i="1" dirty="0" smtClean="0">
                <a:solidFill>
                  <a:srgbClr val="0070C0"/>
                </a:solidFill>
                <a:latin typeface="Bell MT" pitchFamily="18" charset="0"/>
              </a:rPr>
              <a:t>E y = Future income expectations</a:t>
            </a:r>
          </a:p>
          <a:p>
            <a:pPr marL="0" indent="0">
              <a:buNone/>
            </a:pPr>
            <a:r>
              <a:rPr lang="en-US" sz="2200" b="1" i="1" dirty="0" smtClean="0">
                <a:solidFill>
                  <a:srgbClr val="0070C0"/>
                </a:solidFill>
                <a:latin typeface="Bell MT" pitchFamily="18" charset="0"/>
              </a:rPr>
              <a:t>N = Number of Consumers</a:t>
            </a:r>
          </a:p>
          <a:p>
            <a:pPr marL="0" indent="0">
              <a:buNone/>
            </a:pPr>
            <a:r>
              <a:rPr lang="en-US" sz="2200" b="1" i="1" dirty="0" smtClean="0">
                <a:solidFill>
                  <a:srgbClr val="0070C0"/>
                </a:solidFill>
                <a:latin typeface="Bell MT" pitchFamily="18" charset="0"/>
              </a:rPr>
              <a:t>D = Distribution of consumers</a:t>
            </a:r>
          </a:p>
          <a:p>
            <a:pPr marL="0" indent="0">
              <a:buNone/>
            </a:pPr>
            <a:r>
              <a:rPr lang="el-GR" sz="2200" b="1" i="1" dirty="0" smtClean="0">
                <a:solidFill>
                  <a:srgbClr val="0070C0"/>
                </a:solidFill>
              </a:rPr>
              <a:t>μ</a:t>
            </a:r>
            <a:r>
              <a:rPr lang="en-US" sz="2200" b="1" i="1" dirty="0" smtClean="0">
                <a:solidFill>
                  <a:srgbClr val="0070C0"/>
                </a:solidFill>
                <a:latin typeface="Bell MT" pitchFamily="18" charset="0"/>
              </a:rPr>
              <a:t>  = Some other determinants</a:t>
            </a:r>
            <a:endParaRPr lang="en-US" sz="2200" b="1" i="1" dirty="0">
              <a:solidFill>
                <a:srgbClr val="0070C0"/>
              </a:solidFill>
              <a:latin typeface="Bell MT" pitchFamily="18" charset="0"/>
            </a:endParaRPr>
          </a:p>
        </p:txBody>
      </p:sp>
      <p:sp>
        <p:nvSpPr>
          <p:cNvPr id="4" name="Rectangle 3"/>
          <p:cNvSpPr/>
          <p:nvPr/>
        </p:nvSpPr>
        <p:spPr>
          <a:xfrm>
            <a:off x="1524000" y="2438400"/>
            <a:ext cx="5105400" cy="381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lumMod val="75000"/>
                    <a:lumOff val="25000"/>
                  </a:schemeClr>
                </a:solidFill>
              </a:rPr>
              <a:t>D x = f(Y , P x , Ps, Pc , T , E p , E y , N , D ,</a:t>
            </a:r>
            <a:r>
              <a:rPr lang="el-GR" dirty="0" smtClean="0">
                <a:solidFill>
                  <a:schemeClr val="tx1">
                    <a:lumMod val="75000"/>
                    <a:lumOff val="25000"/>
                  </a:schemeClr>
                </a:solidFill>
              </a:rPr>
              <a:t>μ</a:t>
            </a:r>
            <a:r>
              <a:rPr lang="en-US" b="1" dirty="0" smtClean="0">
                <a:solidFill>
                  <a:schemeClr val="tx1">
                    <a:lumMod val="75000"/>
                    <a:lumOff val="25000"/>
                  </a:schemeClr>
                </a:solidFill>
              </a:rPr>
              <a:t>)</a:t>
            </a:r>
          </a:p>
        </p:txBody>
      </p:sp>
    </p:spTree>
    <p:extLst>
      <p:ext uri="{BB962C8B-B14F-4D97-AF65-F5344CB8AC3E}">
        <p14:creationId xmlns="" xmlns:p14="http://schemas.microsoft.com/office/powerpoint/2010/main" val="959481090"/>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7030A0"/>
                </a:solidFill>
                <a:latin typeface="Algerian" pitchFamily="82" charset="0"/>
              </a:rPr>
              <a:t>ELASTICITY of the demand</a:t>
            </a:r>
            <a:endParaRPr lang="en-US" b="1" dirty="0">
              <a:solidFill>
                <a:srgbClr val="7030A0"/>
              </a:solidFill>
              <a:latin typeface="Algerian" pitchFamily="82" charset="0"/>
            </a:endParaRPr>
          </a:p>
        </p:txBody>
      </p:sp>
      <p:sp>
        <p:nvSpPr>
          <p:cNvPr id="3" name="Content Placeholder 2"/>
          <p:cNvSpPr>
            <a:spLocks noGrp="1"/>
          </p:cNvSpPr>
          <p:nvPr>
            <p:ph idx="1"/>
          </p:nvPr>
        </p:nvSpPr>
        <p:spPr/>
        <p:txBody>
          <a:bodyPr>
            <a:normAutofit/>
          </a:bodyPr>
          <a:lstStyle/>
          <a:p>
            <a:pPr marL="0" indent="0">
              <a:buNone/>
            </a:pPr>
            <a:r>
              <a:rPr lang="en-US" sz="3200" b="1" dirty="0" smtClean="0">
                <a:latin typeface="Bell MT" pitchFamily="18" charset="0"/>
              </a:rPr>
              <a:t>According to the </a:t>
            </a:r>
            <a:r>
              <a:rPr lang="en-US" sz="3200" b="1" i="1" u="sng" dirty="0" smtClean="0">
                <a:latin typeface="Bell MT" pitchFamily="18" charset="0"/>
              </a:rPr>
              <a:t>Marshall</a:t>
            </a:r>
            <a:r>
              <a:rPr lang="en-US" sz="3200" b="1" dirty="0" smtClean="0">
                <a:latin typeface="Bell MT" pitchFamily="18" charset="0"/>
              </a:rPr>
              <a:t> “The degree responsive change in Quantity demanded to its change in price or any other determinants of demand” is defined as </a:t>
            </a:r>
            <a:r>
              <a:rPr lang="en-US" sz="3200" b="1" i="1" dirty="0" smtClean="0">
                <a:solidFill>
                  <a:srgbClr val="0070C0"/>
                </a:solidFill>
                <a:latin typeface="Bell MT" pitchFamily="18" charset="0"/>
              </a:rPr>
              <a:t>Elasticity of demand</a:t>
            </a:r>
            <a:r>
              <a:rPr lang="en-US" sz="3200" dirty="0" smtClean="0"/>
              <a:t>.</a:t>
            </a:r>
            <a:endParaRPr lang="en-US" sz="3200" dirty="0"/>
          </a:p>
        </p:txBody>
      </p:sp>
    </p:spTree>
    <p:extLst>
      <p:ext uri="{BB962C8B-B14F-4D97-AF65-F5344CB8AC3E}">
        <p14:creationId xmlns="" xmlns:p14="http://schemas.microsoft.com/office/powerpoint/2010/main" val="3084633657"/>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90600" y="685800"/>
            <a:ext cx="7162800" cy="5289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26237222"/>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solidFill>
                  <a:srgbClr val="7030A0"/>
                </a:solidFill>
                <a:latin typeface="Algerian" pitchFamily="82" charset="0"/>
              </a:rPr>
              <a:t>PRICE ELASITICITY OF DEMAND</a:t>
            </a:r>
            <a:endParaRPr lang="en-US" b="1" i="1" dirty="0">
              <a:solidFill>
                <a:srgbClr val="7030A0"/>
              </a:solidFill>
              <a:latin typeface="Algerian" pitchFamily="82" charset="0"/>
            </a:endParaRPr>
          </a:p>
        </p:txBody>
      </p:sp>
      <p:sp>
        <p:nvSpPr>
          <p:cNvPr id="3" name="Content Placeholder 2"/>
          <p:cNvSpPr>
            <a:spLocks noGrp="1"/>
          </p:cNvSpPr>
          <p:nvPr>
            <p:ph idx="1"/>
          </p:nvPr>
        </p:nvSpPr>
        <p:spPr>
          <a:xfrm>
            <a:off x="1463040" y="2119257"/>
            <a:ext cx="6196405" cy="2833743"/>
          </a:xfrm>
        </p:spPr>
        <p:txBody>
          <a:bodyPr>
            <a:normAutofit fontScale="92500" lnSpcReduction="20000"/>
          </a:bodyPr>
          <a:lstStyle/>
          <a:p>
            <a:r>
              <a:rPr lang="en-US" b="1" i="1" dirty="0">
                <a:solidFill>
                  <a:srgbClr val="0070C0"/>
                </a:solidFill>
                <a:latin typeface="Bell MT" pitchFamily="18" charset="0"/>
              </a:rPr>
              <a:t>Price elasticity of demand (PED or E d ) is a measure used in economics to show the responsiveness, </a:t>
            </a:r>
            <a:r>
              <a:rPr lang="en-US" b="1" i="1" dirty="0" smtClean="0">
                <a:solidFill>
                  <a:srgbClr val="0070C0"/>
                </a:solidFill>
                <a:latin typeface="Bell MT" pitchFamily="18" charset="0"/>
              </a:rPr>
              <a:t>or elasticity</a:t>
            </a:r>
            <a:r>
              <a:rPr lang="en-US" b="1" i="1" dirty="0">
                <a:solidFill>
                  <a:srgbClr val="0070C0"/>
                </a:solidFill>
                <a:latin typeface="Bell MT" pitchFamily="18" charset="0"/>
              </a:rPr>
              <a:t>, of the quantity demanded of a good or service to increase in its price when nothing but </a:t>
            </a:r>
            <a:r>
              <a:rPr lang="en-US" b="1" i="1" dirty="0" smtClean="0">
                <a:solidFill>
                  <a:srgbClr val="0070C0"/>
                </a:solidFill>
                <a:latin typeface="Bell MT" pitchFamily="18" charset="0"/>
              </a:rPr>
              <a:t>the price </a:t>
            </a:r>
            <a:r>
              <a:rPr lang="en-US" b="1" i="1" dirty="0">
                <a:solidFill>
                  <a:srgbClr val="0070C0"/>
                </a:solidFill>
                <a:latin typeface="Bell MT" pitchFamily="18" charset="0"/>
              </a:rPr>
              <a:t>changes. More precisely, it gives the percentage change in quantity demanded in response to </a:t>
            </a:r>
            <a:r>
              <a:rPr lang="en-US" b="1" i="1" dirty="0" smtClean="0">
                <a:solidFill>
                  <a:srgbClr val="0070C0"/>
                </a:solidFill>
                <a:latin typeface="Bell MT" pitchFamily="18" charset="0"/>
              </a:rPr>
              <a:t>a one </a:t>
            </a:r>
            <a:r>
              <a:rPr lang="en-US" b="1" i="1" dirty="0">
                <a:solidFill>
                  <a:srgbClr val="0070C0"/>
                </a:solidFill>
                <a:latin typeface="Bell MT" pitchFamily="18" charset="0"/>
              </a:rPr>
              <a:t>percent change in </a:t>
            </a:r>
            <a:r>
              <a:rPr lang="en-US" b="1" i="1" dirty="0" smtClean="0">
                <a:solidFill>
                  <a:srgbClr val="0070C0"/>
                </a:solidFill>
                <a:latin typeface="Bell MT" pitchFamily="18" charset="0"/>
              </a:rPr>
              <a:t>price.</a:t>
            </a:r>
          </a:p>
          <a:p>
            <a:pPr marL="0" indent="0">
              <a:buNone/>
            </a:pPr>
            <a:r>
              <a:rPr lang="en-US" dirty="0"/>
              <a:t> </a:t>
            </a:r>
            <a:r>
              <a:rPr lang="en-US" dirty="0" smtClean="0"/>
              <a:t> </a:t>
            </a:r>
            <a:endParaRPr lang="en-US" dirty="0"/>
          </a:p>
        </p:txBody>
      </p:sp>
      <p:pic>
        <p:nvPicPr>
          <p:cNvPr id="12290" name="Picture 2" descr="Related imag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81200" y="4419600"/>
            <a:ext cx="5734050" cy="16668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1320955"/>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557</TotalTime>
  <Words>1847</Words>
  <Application>Microsoft Office PowerPoint</Application>
  <PresentationFormat>On-screen Show (4:3)</PresentationFormat>
  <Paragraphs>173</Paragraphs>
  <Slides>47</Slides>
  <Notes>5</Notes>
  <HiddenSlides>0</HiddenSlides>
  <MMClips>0</MMClips>
  <ScaleCrop>false</ScaleCrop>
  <HeadingPairs>
    <vt:vector size="8" baseType="variant">
      <vt:variant>
        <vt:lpstr>Theme</vt:lpstr>
      </vt:variant>
      <vt:variant>
        <vt:i4>1</vt:i4>
      </vt:variant>
      <vt:variant>
        <vt:lpstr>Links</vt:lpstr>
      </vt:variant>
      <vt:variant>
        <vt:i4>2</vt:i4>
      </vt:variant>
      <vt:variant>
        <vt:lpstr>Slide Titles</vt:lpstr>
      </vt:variant>
      <vt:variant>
        <vt:i4>47</vt:i4>
      </vt:variant>
      <vt:variant>
        <vt:lpstr>Custom Shows</vt:lpstr>
      </vt:variant>
      <vt:variant>
        <vt:i4>1</vt:i4>
      </vt:variant>
    </vt:vector>
  </HeadingPairs>
  <TitlesOfParts>
    <vt:vector size="51" baseType="lpstr">
      <vt:lpstr>Pushpin</vt:lpstr>
      <vt:lpstr>C:\Users\HP\Desktop\Presentation (6).pptx</vt:lpstr>
      <vt:lpstr>C:\Users\HP\Desktop\BEFA.Doc.docx</vt:lpstr>
      <vt:lpstr>LAW OF DEMAND  AND  ITS EXCEPTIONS </vt:lpstr>
      <vt:lpstr>Slide 2</vt:lpstr>
      <vt:lpstr>Slide 3</vt:lpstr>
      <vt:lpstr>LAW OF DEMAND</vt:lpstr>
      <vt:lpstr>Explanation Of Law Of Demand</vt:lpstr>
      <vt:lpstr>DEMAND FUNCTION</vt:lpstr>
      <vt:lpstr>ELASTICITY of the demand</vt:lpstr>
      <vt:lpstr>Slide 8</vt:lpstr>
      <vt:lpstr>PRICE ELASITICITY OF DEMAND</vt:lpstr>
      <vt:lpstr>INCOME ELASTICITY OF DEMAND</vt:lpstr>
      <vt:lpstr>CROSS ELASTICITY OF DEMAND</vt:lpstr>
      <vt:lpstr>TYPES OF PRICE ELASTICITY OF DEMAND</vt:lpstr>
      <vt:lpstr>Price Elasticity of Demand</vt:lpstr>
      <vt:lpstr>1.Perfectly Elastic Demand( EP = ∞) </vt:lpstr>
      <vt:lpstr>2.Perfectly Inelastic Demand (EP = 0)</vt:lpstr>
      <vt:lpstr>3.Relatively Elastic Demand(EP&gt; 1)</vt:lpstr>
      <vt:lpstr>4. Relatively Inelastic Demand(Ep&lt; 1)</vt:lpstr>
      <vt:lpstr>5.Unitary Elastic Demand (Ep = 1)</vt:lpstr>
      <vt:lpstr>Slide 19</vt:lpstr>
      <vt:lpstr>Slide 20</vt:lpstr>
      <vt:lpstr>Slide 21</vt:lpstr>
      <vt:lpstr>Slide 22</vt:lpstr>
      <vt:lpstr>Slide 23</vt:lpstr>
      <vt:lpstr>Slide 24</vt:lpstr>
      <vt:lpstr>Methods of Measuring Price Elasticity of Demand</vt:lpstr>
      <vt:lpstr>1.Point/Geometric  Method</vt:lpstr>
      <vt:lpstr>2.Arc Method</vt:lpstr>
      <vt:lpstr>Slide 28</vt:lpstr>
      <vt:lpstr>3.Percentage Method</vt:lpstr>
      <vt:lpstr>Slide 30</vt:lpstr>
      <vt:lpstr>4.Total Outlay Method</vt:lpstr>
      <vt:lpstr>5.Revenue Method</vt:lpstr>
      <vt:lpstr>Slide 33</vt:lpstr>
      <vt:lpstr>The concept of Elasticity of demand has significant role to play in economic theory and practice and we shall study the importance of this concept.  </vt:lpstr>
      <vt:lpstr>          DEMAND FORECASTING</vt:lpstr>
      <vt:lpstr>CHARACTERISTICS OF GOOD DEMAND FORCASTING</vt:lpstr>
      <vt:lpstr>STEPS IN DEMAND FORECASTING</vt:lpstr>
      <vt:lpstr>Slide 38</vt:lpstr>
      <vt:lpstr>Slide 39</vt:lpstr>
      <vt:lpstr>Slide 40</vt:lpstr>
      <vt:lpstr>SUPPLY ANALYSIS  &amp; LAW OF SUPPLY</vt:lpstr>
      <vt:lpstr>Slide 42</vt:lpstr>
      <vt:lpstr>SUPPLY FUNCTION</vt:lpstr>
      <vt:lpstr>CASE STUDY</vt:lpstr>
      <vt:lpstr>Slide 45</vt:lpstr>
      <vt:lpstr>Slide 46</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admin</cp:lastModifiedBy>
  <cp:revision>48</cp:revision>
  <dcterms:created xsi:type="dcterms:W3CDTF">2020-01-05T04:39:51Z</dcterms:created>
  <dcterms:modified xsi:type="dcterms:W3CDTF">2020-10-29T06:20:28Z</dcterms:modified>
</cp:coreProperties>
</file>